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32"/>
  </p:notesMasterIdLst>
  <p:sldIdLst>
    <p:sldId id="256" r:id="rId2"/>
    <p:sldId id="314" r:id="rId3"/>
    <p:sldId id="315" r:id="rId4"/>
    <p:sldId id="316" r:id="rId5"/>
    <p:sldId id="288" r:id="rId6"/>
    <p:sldId id="284" r:id="rId7"/>
    <p:sldId id="322" r:id="rId8"/>
    <p:sldId id="285" r:id="rId9"/>
    <p:sldId id="317" r:id="rId10"/>
    <p:sldId id="320" r:id="rId11"/>
    <p:sldId id="319" r:id="rId12"/>
    <p:sldId id="323" r:id="rId13"/>
    <p:sldId id="321" r:id="rId14"/>
    <p:sldId id="258" r:id="rId15"/>
    <p:sldId id="324" r:id="rId16"/>
    <p:sldId id="325" r:id="rId17"/>
    <p:sldId id="326" r:id="rId18"/>
    <p:sldId id="328" r:id="rId19"/>
    <p:sldId id="329" r:id="rId20"/>
    <p:sldId id="338" r:id="rId21"/>
    <p:sldId id="330" r:id="rId22"/>
    <p:sldId id="335" r:id="rId23"/>
    <p:sldId id="331" r:id="rId24"/>
    <p:sldId id="332" r:id="rId25"/>
    <p:sldId id="334" r:id="rId26"/>
    <p:sldId id="339" r:id="rId27"/>
    <p:sldId id="336" r:id="rId28"/>
    <p:sldId id="333" r:id="rId29"/>
    <p:sldId id="337" r:id="rId30"/>
    <p:sldId id="340"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CD1965-1718-4858-B1C9-48C614EE49C0}">
  <a:tblStyle styleId="{20CD1965-1718-4858-B1C9-48C614EE49C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68"/>
    <p:restoredTop sz="94640"/>
  </p:normalViewPr>
  <p:slideViewPr>
    <p:cSldViewPr snapToGrid="0" snapToObjects="1">
      <p:cViewPr>
        <p:scale>
          <a:sx n="58" d="100"/>
          <a:sy n="58" d="100"/>
        </p:scale>
        <p:origin x="2424" y="10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9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828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61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047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949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92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216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305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9978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19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4853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9659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4627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935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579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575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387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41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3733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9290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638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561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989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43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328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666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268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1169100" y="533390"/>
            <a:ext cx="7441500" cy="536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33400" y="3337825"/>
            <a:ext cx="5325600" cy="2986800"/>
          </a:xfrm>
          <a:prstGeom prst="rect">
            <a:avLst/>
          </a:prstGeom>
          <a:ln w="114300" cap="flat" cmpd="sng">
            <a:solidFill>
              <a:srgbClr val="FF0000"/>
            </a:solidFill>
            <a:prstDash val="solid"/>
            <a:round/>
            <a:headEnd type="none" w="sm" len="sm"/>
            <a:tailEnd type="none" w="sm" len="sm"/>
          </a:ln>
        </p:spPr>
        <p:txBody>
          <a:bodyPr spcFirstLastPara="1" wrap="square" lIns="91425" tIns="91425" rIns="91425" bIns="91425" anchor="b" anchorCtr="0"/>
          <a:lstStyle>
            <a:lvl1pPr lvl="0">
              <a:spcBef>
                <a:spcPts val="0"/>
              </a:spcBef>
              <a:spcAft>
                <a:spcPts val="0"/>
              </a:spcAft>
              <a:buClr>
                <a:srgbClr val="111111"/>
              </a:buClr>
              <a:buSzPts val="6000"/>
              <a:buNone/>
              <a:defRPr sz="6000">
                <a:solidFill>
                  <a:srgbClr val="111111"/>
                </a:solidFill>
              </a:defRPr>
            </a:lvl1pPr>
            <a:lvl2pPr lvl="1" algn="ctr">
              <a:spcBef>
                <a:spcPts val="0"/>
              </a:spcBef>
              <a:spcAft>
                <a:spcPts val="0"/>
              </a:spcAft>
              <a:buClr>
                <a:srgbClr val="111111"/>
              </a:buClr>
              <a:buSzPts val="6000"/>
              <a:buNone/>
              <a:defRPr sz="6000">
                <a:solidFill>
                  <a:srgbClr val="111111"/>
                </a:solidFill>
              </a:defRPr>
            </a:lvl2pPr>
            <a:lvl3pPr lvl="2" algn="ctr">
              <a:spcBef>
                <a:spcPts val="0"/>
              </a:spcBef>
              <a:spcAft>
                <a:spcPts val="0"/>
              </a:spcAft>
              <a:buClr>
                <a:srgbClr val="111111"/>
              </a:buClr>
              <a:buSzPts val="6000"/>
              <a:buNone/>
              <a:defRPr sz="6000">
                <a:solidFill>
                  <a:srgbClr val="111111"/>
                </a:solidFill>
              </a:defRPr>
            </a:lvl3pPr>
            <a:lvl4pPr lvl="3" algn="ctr">
              <a:spcBef>
                <a:spcPts val="0"/>
              </a:spcBef>
              <a:spcAft>
                <a:spcPts val="0"/>
              </a:spcAft>
              <a:buClr>
                <a:srgbClr val="111111"/>
              </a:buClr>
              <a:buSzPts val="6000"/>
              <a:buNone/>
              <a:defRPr sz="6000">
                <a:solidFill>
                  <a:srgbClr val="111111"/>
                </a:solidFill>
              </a:defRPr>
            </a:lvl4pPr>
            <a:lvl5pPr lvl="4" algn="ctr">
              <a:spcBef>
                <a:spcPts val="0"/>
              </a:spcBef>
              <a:spcAft>
                <a:spcPts val="0"/>
              </a:spcAft>
              <a:buClr>
                <a:srgbClr val="111111"/>
              </a:buClr>
              <a:buSzPts val="6000"/>
              <a:buNone/>
              <a:defRPr sz="6000">
                <a:solidFill>
                  <a:srgbClr val="111111"/>
                </a:solidFill>
              </a:defRPr>
            </a:lvl5pPr>
            <a:lvl6pPr lvl="5" algn="ctr">
              <a:spcBef>
                <a:spcPts val="0"/>
              </a:spcBef>
              <a:spcAft>
                <a:spcPts val="0"/>
              </a:spcAft>
              <a:buClr>
                <a:srgbClr val="111111"/>
              </a:buClr>
              <a:buSzPts val="6000"/>
              <a:buNone/>
              <a:defRPr sz="6000">
                <a:solidFill>
                  <a:srgbClr val="111111"/>
                </a:solidFill>
              </a:defRPr>
            </a:lvl6pPr>
            <a:lvl7pPr lvl="6" algn="ctr">
              <a:spcBef>
                <a:spcPts val="0"/>
              </a:spcBef>
              <a:spcAft>
                <a:spcPts val="0"/>
              </a:spcAft>
              <a:buClr>
                <a:srgbClr val="111111"/>
              </a:buClr>
              <a:buSzPts val="6000"/>
              <a:buNone/>
              <a:defRPr sz="6000">
                <a:solidFill>
                  <a:srgbClr val="111111"/>
                </a:solidFill>
              </a:defRPr>
            </a:lvl7pPr>
            <a:lvl8pPr lvl="7" algn="ctr">
              <a:spcBef>
                <a:spcPts val="0"/>
              </a:spcBef>
              <a:spcAft>
                <a:spcPts val="0"/>
              </a:spcAft>
              <a:buClr>
                <a:srgbClr val="111111"/>
              </a:buClr>
              <a:buSzPts val="6000"/>
              <a:buNone/>
              <a:defRPr sz="6000">
                <a:solidFill>
                  <a:srgbClr val="111111"/>
                </a:solidFill>
              </a:defRPr>
            </a:lvl8pPr>
            <a:lvl9pPr lvl="8" algn="ctr">
              <a:spcBef>
                <a:spcPts val="0"/>
              </a:spcBef>
              <a:spcAft>
                <a:spcPts val="0"/>
              </a:spcAft>
              <a:buClr>
                <a:srgbClr val="111111"/>
              </a:buClr>
              <a:buSzPts val="6000"/>
              <a:buNone/>
              <a:defRPr sz="6000">
                <a:solidFill>
                  <a:srgbClr val="11111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169100" y="533390"/>
            <a:ext cx="7441500" cy="536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533400" y="3939900"/>
            <a:ext cx="5270100" cy="1546500"/>
          </a:xfrm>
          <a:prstGeom prst="rect">
            <a:avLst/>
          </a:prstGeom>
          <a:ln w="114300" cap="flat" cmpd="sng">
            <a:solidFill>
              <a:srgbClr val="000000"/>
            </a:solidFill>
            <a:prstDash val="solid"/>
            <a:round/>
            <a:headEnd type="none" w="sm" len="sm"/>
            <a:tailEnd type="none" w="sm" len="sm"/>
          </a:ln>
        </p:spPr>
        <p:txBody>
          <a:bodyPr spcFirstLastPara="1" wrap="square" lIns="91425" tIns="91425" rIns="91425" bIns="91425" anchor="b" anchorCtr="0"/>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 name="Google Shape;15;p3"/>
          <p:cNvSpPr txBox="1">
            <a:spLocks noGrp="1"/>
          </p:cNvSpPr>
          <p:nvPr>
            <p:ph type="subTitle" idx="1"/>
          </p:nvPr>
        </p:nvSpPr>
        <p:spPr>
          <a:xfrm>
            <a:off x="533400" y="5684600"/>
            <a:ext cx="7783500" cy="639900"/>
          </a:xfrm>
          <a:prstGeom prst="rect">
            <a:avLst/>
          </a:prstGeom>
        </p:spPr>
        <p:txBody>
          <a:bodyPr spcFirstLastPara="1" wrap="square" lIns="91425" tIns="91425" rIns="91425" bIns="91425" anchor="t" anchorCtr="0"/>
          <a:lstStyle>
            <a:lvl1pPr lvl="0" rtl="0">
              <a:spcBef>
                <a:spcPts val="0"/>
              </a:spcBef>
              <a:spcAft>
                <a:spcPts val="0"/>
              </a:spcAft>
              <a:buClr>
                <a:srgbClr val="111111"/>
              </a:buClr>
              <a:buSzPts val="2600"/>
              <a:buNone/>
              <a:defRPr sz="2600" i="1"/>
            </a:lvl1pPr>
            <a:lvl2pPr lvl="1" rtl="0">
              <a:spcBef>
                <a:spcPts val="0"/>
              </a:spcBef>
              <a:spcAft>
                <a:spcPts val="0"/>
              </a:spcAft>
              <a:buClr>
                <a:srgbClr val="111111"/>
              </a:buClr>
              <a:buSzPts val="2600"/>
              <a:buNone/>
              <a:defRPr sz="2600" i="1"/>
            </a:lvl2pPr>
            <a:lvl3pPr lvl="2" rtl="0">
              <a:spcBef>
                <a:spcPts val="0"/>
              </a:spcBef>
              <a:spcAft>
                <a:spcPts val="0"/>
              </a:spcAft>
              <a:buClr>
                <a:srgbClr val="111111"/>
              </a:buClr>
              <a:buSzPts val="2600"/>
              <a:buNone/>
              <a:defRPr sz="2600" i="1"/>
            </a:lvl3pPr>
            <a:lvl4pPr lvl="3" rtl="0">
              <a:spcBef>
                <a:spcPts val="0"/>
              </a:spcBef>
              <a:spcAft>
                <a:spcPts val="0"/>
              </a:spcAft>
              <a:buClr>
                <a:srgbClr val="111111"/>
              </a:buClr>
              <a:buSzPts val="2600"/>
              <a:buNone/>
              <a:defRPr sz="2600" i="1"/>
            </a:lvl4pPr>
            <a:lvl5pPr lvl="4" rtl="0">
              <a:spcBef>
                <a:spcPts val="0"/>
              </a:spcBef>
              <a:spcAft>
                <a:spcPts val="0"/>
              </a:spcAft>
              <a:buClr>
                <a:srgbClr val="111111"/>
              </a:buClr>
              <a:buSzPts val="2600"/>
              <a:buNone/>
              <a:defRPr sz="2600" i="1"/>
            </a:lvl5pPr>
            <a:lvl6pPr lvl="5" rtl="0">
              <a:spcBef>
                <a:spcPts val="0"/>
              </a:spcBef>
              <a:spcAft>
                <a:spcPts val="0"/>
              </a:spcAft>
              <a:buClr>
                <a:srgbClr val="111111"/>
              </a:buClr>
              <a:buSzPts val="2600"/>
              <a:buNone/>
              <a:defRPr sz="2600" i="1"/>
            </a:lvl6pPr>
            <a:lvl7pPr lvl="6" rtl="0">
              <a:spcBef>
                <a:spcPts val="0"/>
              </a:spcBef>
              <a:spcAft>
                <a:spcPts val="0"/>
              </a:spcAft>
              <a:buClr>
                <a:srgbClr val="111111"/>
              </a:buClr>
              <a:buSzPts val="2600"/>
              <a:buNone/>
              <a:defRPr sz="2600" i="1"/>
            </a:lvl7pPr>
            <a:lvl8pPr lvl="7" rtl="0">
              <a:spcBef>
                <a:spcPts val="0"/>
              </a:spcBef>
              <a:spcAft>
                <a:spcPts val="0"/>
              </a:spcAft>
              <a:buClr>
                <a:srgbClr val="111111"/>
              </a:buClr>
              <a:buSzPts val="2600"/>
              <a:buNone/>
              <a:defRPr sz="2600" i="1"/>
            </a:lvl8pPr>
            <a:lvl9pPr lvl="8" rtl="0">
              <a:spcBef>
                <a:spcPts val="0"/>
              </a:spcBef>
              <a:spcAft>
                <a:spcPts val="0"/>
              </a:spcAft>
              <a:buClr>
                <a:srgbClr val="111111"/>
              </a:buClr>
              <a:buSzPts val="2600"/>
              <a:buNone/>
              <a:defRPr sz="2600" i="1"/>
            </a:lvl9pPr>
          </a:lstStyle>
          <a:p>
            <a:endParaRPr/>
          </a:p>
        </p:txBody>
      </p:sp>
      <p:sp>
        <p:nvSpPr>
          <p:cNvPr id="16" name="Google Shape;16;p3"/>
          <p:cNvSpPr txBox="1">
            <a:spLocks noGrp="1"/>
          </p:cNvSpPr>
          <p:nvPr>
            <p:ph type="sldNum" idx="12"/>
          </p:nvPr>
        </p:nvSpPr>
        <p:spPr>
          <a:xfrm>
            <a:off x="533409" y="6290552"/>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sp>
        <p:nvSpPr>
          <p:cNvPr id="24" name="Google Shape;24;p5"/>
          <p:cNvSpPr/>
          <p:nvPr/>
        </p:nvSpPr>
        <p:spPr>
          <a:xfrm>
            <a:off x="1169100" y="961800"/>
            <a:ext cx="7441500" cy="536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533400" y="533400"/>
            <a:ext cx="2106600" cy="13092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6" name="Google Shape;26;p5"/>
          <p:cNvSpPr txBox="1">
            <a:spLocks noGrp="1"/>
          </p:cNvSpPr>
          <p:nvPr>
            <p:ph type="body" idx="1"/>
          </p:nvPr>
        </p:nvSpPr>
        <p:spPr>
          <a:xfrm>
            <a:off x="3203050" y="1205250"/>
            <a:ext cx="5185200" cy="4899600"/>
          </a:xfrm>
          <a:prstGeom prst="rect">
            <a:avLst/>
          </a:prstGeom>
        </p:spPr>
        <p:txBody>
          <a:bodyPr spcFirstLastPara="1" wrap="square" lIns="91425" tIns="91425" rIns="91425" bIns="91425" anchor="t" anchorCtr="0"/>
          <a:lstStyle>
            <a:lvl1pPr marL="457200" lvl="0" indent="-406400">
              <a:spcBef>
                <a:spcPts val="600"/>
              </a:spcBef>
              <a:spcAft>
                <a:spcPts val="0"/>
              </a:spcAft>
              <a:buSzPts val="2800"/>
              <a:buChar char="□"/>
              <a:defRPr sz="28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27" name="Google Shape;27;p5"/>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0"/>
          <p:cNvSpPr/>
          <p:nvPr/>
        </p:nvSpPr>
        <p:spPr>
          <a:xfrm>
            <a:off x="759900" y="747600"/>
            <a:ext cx="7624200" cy="5362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33400" y="533400"/>
            <a:ext cx="2106600" cy="1309200"/>
          </a:xfrm>
          <a:prstGeom prst="rect">
            <a:avLst/>
          </a:prstGeom>
          <a:noFill/>
          <a:ln w="76200" cap="flat" cmpd="sng">
            <a:solidFill>
              <a:srgbClr val="FF0000"/>
            </a:solidFill>
            <a:prstDash val="solid"/>
            <a:miter lim="8000"/>
            <a:headEnd type="none" w="sm" len="sm"/>
            <a:tailEnd type="none" w="sm" len="sm"/>
          </a:ln>
        </p:spPr>
        <p:txBody>
          <a:bodyPr spcFirstLastPara="1" wrap="square" lIns="91425" tIns="91425" rIns="91425" bIns="91425" anchor="t" anchorCtr="0"/>
          <a:lstStyle>
            <a:lvl1pPr lvl="0">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1pPr>
            <a:lvl2pPr lvl="1">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2pPr>
            <a:lvl3pPr lvl="2">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3pPr>
            <a:lvl4pPr lvl="3">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4pPr>
            <a:lvl5pPr lvl="4">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5pPr>
            <a:lvl6pPr lvl="5">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6pPr>
            <a:lvl7pPr lvl="6">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7pPr>
            <a:lvl8pPr lvl="7">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8pPr>
            <a:lvl9pPr lvl="8">
              <a:spcBef>
                <a:spcPts val="0"/>
              </a:spcBef>
              <a:spcAft>
                <a:spcPts val="0"/>
              </a:spcAft>
              <a:buClr>
                <a:srgbClr val="999999"/>
              </a:buClr>
              <a:buSzPts val="2400"/>
              <a:buFont typeface="Roboto Slab"/>
              <a:buNone/>
              <a:defRPr sz="2400">
                <a:solidFill>
                  <a:srgbClr val="999999"/>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3050" y="1205250"/>
            <a:ext cx="5185200" cy="48996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999999"/>
              </a:buClr>
              <a:buSzPts val="3000"/>
              <a:buFont typeface="Georgia"/>
              <a:buChar char="□"/>
              <a:defRPr sz="3000">
                <a:solidFill>
                  <a:srgbClr val="111111"/>
                </a:solidFill>
                <a:latin typeface="Georgia"/>
                <a:ea typeface="Georgia"/>
                <a:cs typeface="Georgia"/>
                <a:sym typeface="Georgia"/>
              </a:defRPr>
            </a:lvl1pPr>
            <a:lvl2pPr marL="914400" lvl="1" indent="-38100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2pPr>
            <a:lvl3pPr marL="1371600" lvl="2" indent="-381000">
              <a:spcBef>
                <a:spcPts val="0"/>
              </a:spcBef>
              <a:spcAft>
                <a:spcPts val="0"/>
              </a:spcAft>
              <a:buClr>
                <a:srgbClr val="999999"/>
              </a:buClr>
              <a:buSzPts val="2400"/>
              <a:buFont typeface="Georgia"/>
              <a:buChar char="▣"/>
              <a:defRPr sz="2400">
                <a:solidFill>
                  <a:srgbClr val="111111"/>
                </a:solidFill>
                <a:latin typeface="Georgia"/>
                <a:ea typeface="Georgia"/>
                <a:cs typeface="Georgia"/>
                <a:sym typeface="Georgia"/>
              </a:defRPr>
            </a:lvl3pPr>
            <a:lvl4pPr marL="1828800" lvl="3"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4pPr>
            <a:lvl5pPr marL="2286000" lvl="4"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5pPr>
            <a:lvl6pPr marL="2743200" lvl="5"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6pPr>
            <a:lvl7pPr marL="3200400" lvl="6"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7pPr>
            <a:lvl8pPr marL="3657600" lvl="7"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8pPr>
            <a:lvl9pPr marL="4114800" lvl="8" indent="-342900">
              <a:spcBef>
                <a:spcPts val="0"/>
              </a:spcBef>
              <a:spcAft>
                <a:spcPts val="0"/>
              </a:spcAft>
              <a:buClr>
                <a:srgbClr val="999999"/>
              </a:buClr>
              <a:buSzPts val="1800"/>
              <a:buFont typeface="Georgia"/>
              <a:buChar char="■"/>
              <a:defRPr sz="1800">
                <a:solidFill>
                  <a:srgbClr val="111111"/>
                </a:solidFill>
                <a:latin typeface="Georgia"/>
                <a:ea typeface="Georgia"/>
                <a:cs typeface="Georgia"/>
                <a:sym typeface="Georgia"/>
              </a:defRPr>
            </a:lvl9pPr>
          </a:lstStyle>
          <a:p>
            <a:endParaRPr/>
          </a:p>
        </p:txBody>
      </p:sp>
      <p:sp>
        <p:nvSpPr>
          <p:cNvPr id="8" name="Google Shape;8;p1"/>
          <p:cNvSpPr txBox="1">
            <a:spLocks noGrp="1"/>
          </p:cNvSpPr>
          <p:nvPr>
            <p:ph type="sldNum" idx="12"/>
          </p:nvPr>
        </p:nvSpPr>
        <p:spPr>
          <a:xfrm>
            <a:off x="533409" y="6061952"/>
            <a:ext cx="548700" cy="525000"/>
          </a:xfrm>
          <a:prstGeom prst="rect">
            <a:avLst/>
          </a:prstGeom>
          <a:noFill/>
          <a:ln>
            <a:noFill/>
          </a:ln>
        </p:spPr>
        <p:txBody>
          <a:bodyPr spcFirstLastPara="1" wrap="square" lIns="91425" tIns="91425" rIns="91425" bIns="91425" anchor="t" anchorCtr="0">
            <a:noAutofit/>
          </a:bodyPr>
          <a:lstStyle>
            <a:lvl1pPr lvl="0">
              <a:buNone/>
              <a:defRPr sz="1300">
                <a:solidFill>
                  <a:srgbClr val="B7B7B7"/>
                </a:solidFill>
                <a:latin typeface="Roboto Slab"/>
                <a:ea typeface="Roboto Slab"/>
                <a:cs typeface="Roboto Slab"/>
                <a:sym typeface="Roboto Slab"/>
              </a:defRPr>
            </a:lvl1pPr>
            <a:lvl2pPr lvl="1">
              <a:buNone/>
              <a:defRPr sz="1300">
                <a:solidFill>
                  <a:srgbClr val="B7B7B7"/>
                </a:solidFill>
                <a:latin typeface="Roboto Slab"/>
                <a:ea typeface="Roboto Slab"/>
                <a:cs typeface="Roboto Slab"/>
                <a:sym typeface="Roboto Slab"/>
              </a:defRPr>
            </a:lvl2pPr>
            <a:lvl3pPr lvl="2">
              <a:buNone/>
              <a:defRPr sz="1300">
                <a:solidFill>
                  <a:srgbClr val="B7B7B7"/>
                </a:solidFill>
                <a:latin typeface="Roboto Slab"/>
                <a:ea typeface="Roboto Slab"/>
                <a:cs typeface="Roboto Slab"/>
                <a:sym typeface="Roboto Slab"/>
              </a:defRPr>
            </a:lvl3pPr>
            <a:lvl4pPr lvl="3">
              <a:buNone/>
              <a:defRPr sz="1300">
                <a:solidFill>
                  <a:srgbClr val="B7B7B7"/>
                </a:solidFill>
                <a:latin typeface="Roboto Slab"/>
                <a:ea typeface="Roboto Slab"/>
                <a:cs typeface="Roboto Slab"/>
                <a:sym typeface="Roboto Slab"/>
              </a:defRPr>
            </a:lvl4pPr>
            <a:lvl5pPr lvl="4">
              <a:buNone/>
              <a:defRPr sz="1300">
                <a:solidFill>
                  <a:srgbClr val="B7B7B7"/>
                </a:solidFill>
                <a:latin typeface="Roboto Slab"/>
                <a:ea typeface="Roboto Slab"/>
                <a:cs typeface="Roboto Slab"/>
                <a:sym typeface="Roboto Slab"/>
              </a:defRPr>
            </a:lvl5pPr>
            <a:lvl6pPr lvl="5">
              <a:buNone/>
              <a:defRPr sz="1300">
                <a:solidFill>
                  <a:srgbClr val="B7B7B7"/>
                </a:solidFill>
                <a:latin typeface="Roboto Slab"/>
                <a:ea typeface="Roboto Slab"/>
                <a:cs typeface="Roboto Slab"/>
                <a:sym typeface="Roboto Slab"/>
              </a:defRPr>
            </a:lvl6pPr>
            <a:lvl7pPr lvl="6">
              <a:buNone/>
              <a:defRPr sz="1300">
                <a:solidFill>
                  <a:srgbClr val="B7B7B7"/>
                </a:solidFill>
                <a:latin typeface="Roboto Slab"/>
                <a:ea typeface="Roboto Slab"/>
                <a:cs typeface="Roboto Slab"/>
                <a:sym typeface="Roboto Slab"/>
              </a:defRPr>
            </a:lvl7pPr>
            <a:lvl8pPr lvl="7">
              <a:buNone/>
              <a:defRPr sz="1300">
                <a:solidFill>
                  <a:srgbClr val="B7B7B7"/>
                </a:solidFill>
                <a:latin typeface="Roboto Slab"/>
                <a:ea typeface="Roboto Slab"/>
                <a:cs typeface="Roboto Slab"/>
                <a:sym typeface="Roboto Slab"/>
              </a:defRPr>
            </a:lvl8pPr>
            <a:lvl9pPr lvl="8">
              <a:buNone/>
              <a:defRPr sz="1300">
                <a:solidFill>
                  <a:srgbClr val="B7B7B7"/>
                </a:solidFill>
                <a:latin typeface="Roboto Slab"/>
                <a:ea typeface="Roboto Slab"/>
                <a:cs typeface="Roboto Slab"/>
                <a:sym typeface="Roboto Slab"/>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8.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8.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6.jp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jpg"/><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9" y="0"/>
            <a:ext cx="7001731" cy="6858000"/>
          </a:xfrm>
          <a:prstGeom prst="rect">
            <a:avLst/>
          </a:prstGeom>
        </p:spPr>
      </p:pic>
      <p:sp>
        <p:nvSpPr>
          <p:cNvPr id="12" name="Rectangle 11"/>
          <p:cNvSpPr/>
          <p:nvPr/>
        </p:nvSpPr>
        <p:spPr>
          <a:xfrm>
            <a:off x="-348343" y="-101600"/>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99160" y="-257629"/>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57943" y="-522514"/>
            <a:ext cx="11059886" cy="7750628"/>
          </a:xfrm>
          <a:prstGeom prst="rect">
            <a:avLst/>
          </a:prstGeom>
          <a:solidFill>
            <a:schemeClr val="bg1">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49460" y="4216928"/>
            <a:ext cx="9991309" cy="1232452"/>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46342" y="4417655"/>
            <a:ext cx="5432824" cy="830997"/>
          </a:xfrm>
          <a:prstGeom prst="rect">
            <a:avLst/>
          </a:prstGeom>
          <a:solidFill>
            <a:schemeClr val="bg1">
              <a:alpha val="0"/>
            </a:schemeClr>
          </a:solidFill>
        </p:spPr>
        <p:txBody>
          <a:bodyPr wrap="square" rtlCol="0">
            <a:spAutoFit/>
          </a:bodyPr>
          <a:lstStyle/>
          <a:p>
            <a:r>
              <a:rPr lang="en-US" sz="2800" b="1" dirty="0">
                <a:solidFill>
                  <a:schemeClr val="tx1"/>
                </a:solidFill>
                <a:latin typeface="Eurostile" charset="0"/>
                <a:ea typeface="Eurostile" charset="0"/>
                <a:cs typeface="Eurostile" charset="0"/>
              </a:rPr>
              <a:t>The Universe Around Us</a:t>
            </a:r>
            <a:r>
              <a:rPr lang="en-US" sz="2800" dirty="0">
                <a:latin typeface="Eurostile" charset="0"/>
                <a:ea typeface="Eurostile" charset="0"/>
                <a:cs typeface="Eurostile" charset="0"/>
              </a:rPr>
              <a:t/>
            </a:r>
            <a:br>
              <a:rPr lang="en-US" sz="2800" dirty="0">
                <a:latin typeface="Eurostile" charset="0"/>
                <a:ea typeface="Eurostile" charset="0"/>
                <a:cs typeface="Eurostile" charset="0"/>
              </a:rPr>
            </a:br>
            <a:r>
              <a:rPr lang="en-US" sz="2000" dirty="0">
                <a:latin typeface="Eurostile" charset="0"/>
                <a:ea typeface="Eurostile" charset="0"/>
                <a:cs typeface="Eurostile" charset="0"/>
              </a:rPr>
              <a:t>Unit </a:t>
            </a:r>
            <a:r>
              <a:rPr lang="en-US" sz="2000" dirty="0" smtClean="0">
                <a:latin typeface="Eurostile" charset="0"/>
                <a:ea typeface="Eurostile" charset="0"/>
                <a:cs typeface="Eurostile" charset="0"/>
              </a:rPr>
              <a:t>2: Cosmology (day two)</a:t>
            </a:r>
            <a:endParaRPr lang="en-US" sz="2000" dirty="0"/>
          </a:p>
        </p:txBody>
      </p:sp>
      <p:sp>
        <p:nvSpPr>
          <p:cNvPr id="9" name="Rectangle 8"/>
          <p:cNvSpPr/>
          <p:nvPr/>
        </p:nvSpPr>
        <p:spPr>
          <a:xfrm>
            <a:off x="-316940" y="4203674"/>
            <a:ext cx="9859618" cy="15045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3615" y="5327376"/>
            <a:ext cx="9859618" cy="15045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r>
              <a:rPr lang="en-US" sz="4000" dirty="0" smtClean="0">
                <a:solidFill>
                  <a:srgbClr val="FFFFFF"/>
                </a:solidFill>
                <a:highlight>
                  <a:srgbClr val="FF0000"/>
                </a:highlight>
              </a:rPr>
              <a:t/>
            </a:r>
            <a:br>
              <a:rPr lang="en-US" sz="4000" dirty="0" smtClean="0">
                <a:solidFill>
                  <a:srgbClr val="FFFFFF"/>
                </a:solidFill>
                <a:highlight>
                  <a:srgbClr val="FF0000"/>
                </a:highlight>
              </a:rPr>
            </a:b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116114" y="6208694"/>
            <a:ext cx="4318811" cy="523220"/>
          </a:xfrm>
          <a:prstGeom prst="rect">
            <a:avLst/>
          </a:prstGeom>
          <a:noFill/>
        </p:spPr>
        <p:txBody>
          <a:bodyPr wrap="none" rtlCol="0">
            <a:spAutoFit/>
          </a:bodyPr>
          <a:lstStyle/>
          <a:p>
            <a:r>
              <a:rPr lang="en-US" i="1" dirty="0">
                <a:solidFill>
                  <a:schemeClr val="bg1"/>
                </a:solidFill>
                <a:latin typeface="Georgia" charset="0"/>
                <a:ea typeface="Georgia" charset="0"/>
                <a:cs typeface="Georgia" charset="0"/>
              </a:rPr>
              <a:t>I</a:t>
            </a:r>
            <a:r>
              <a:rPr lang="en-US" i="1" dirty="0" smtClean="0">
                <a:solidFill>
                  <a:schemeClr val="bg1"/>
                </a:solidFill>
                <a:latin typeface="Georgia" charset="0"/>
                <a:ea typeface="Georgia" charset="0"/>
                <a:cs typeface="Georgia" charset="0"/>
              </a:rPr>
              <a:t>mages </a:t>
            </a:r>
            <a:r>
              <a:rPr lang="en-US" i="1" dirty="0">
                <a:solidFill>
                  <a:schemeClr val="bg1"/>
                </a:solidFill>
                <a:latin typeface="Georgia" charset="0"/>
                <a:ea typeface="Georgia" charset="0"/>
                <a:cs typeface="Georgia" charset="0"/>
              </a:rPr>
              <a:t>by Anthony Ayiomamitis , Athens, Greece, </a:t>
            </a:r>
            <a:endParaRPr lang="en-US" i="1" dirty="0" smtClean="0">
              <a:solidFill>
                <a:schemeClr val="bg1"/>
              </a:solidFill>
              <a:latin typeface="Georgia" charset="0"/>
              <a:ea typeface="Georgia" charset="0"/>
              <a:cs typeface="Georgia" charset="0"/>
            </a:endParaRPr>
          </a:p>
          <a:p>
            <a:r>
              <a:rPr lang="en-US" i="1" dirty="0" smtClean="0">
                <a:solidFill>
                  <a:schemeClr val="bg1"/>
                </a:solidFill>
                <a:latin typeface="Georgia" charset="0"/>
                <a:ea typeface="Georgia" charset="0"/>
                <a:cs typeface="Georgia" charset="0"/>
              </a:rPr>
              <a:t>Pete Lawrence, </a:t>
            </a:r>
            <a:r>
              <a:rPr lang="en-US" i="1" dirty="0" err="1">
                <a:solidFill>
                  <a:schemeClr val="bg1"/>
                </a:solidFill>
                <a:latin typeface="Georgia" charset="0"/>
                <a:ea typeface="Georgia" charset="0"/>
                <a:cs typeface="Georgia" charset="0"/>
              </a:rPr>
              <a:t>Selsey</a:t>
            </a:r>
            <a:r>
              <a:rPr lang="en-US" i="1" dirty="0">
                <a:solidFill>
                  <a:schemeClr val="bg1"/>
                </a:solidFill>
                <a:latin typeface="Georgia" charset="0"/>
                <a:ea typeface="Georgia" charset="0"/>
                <a:cs typeface="Georgia" charset="0"/>
              </a:rPr>
              <a:t>, </a:t>
            </a:r>
            <a:r>
              <a:rPr lang="en-US" i="1" dirty="0" smtClean="0">
                <a:solidFill>
                  <a:schemeClr val="bg1"/>
                </a:solidFill>
                <a:latin typeface="Georgia" charset="0"/>
                <a:ea typeface="Georgia" charset="0"/>
                <a:cs typeface="Georgia" charset="0"/>
              </a:rPr>
              <a:t>England (May, 2007)</a:t>
            </a:r>
            <a:endParaRPr lang="en-US" dirty="0">
              <a:solidFill>
                <a:schemeClr val="bg1"/>
              </a:solidFill>
              <a:latin typeface="Georgia" charset="0"/>
              <a:ea typeface="Georgia" charset="0"/>
              <a:cs typeface="Georgia" charset="0"/>
            </a:endParaRPr>
          </a:p>
        </p:txBody>
      </p:sp>
      <p:sp>
        <p:nvSpPr>
          <p:cNvPr id="8" name="Google Shape;141;p21"/>
          <p:cNvSpPr txBox="1">
            <a:spLocks/>
          </p:cNvSpPr>
          <p:nvPr/>
        </p:nvSpPr>
        <p:spPr>
          <a:xfrm>
            <a:off x="116114" y="5521350"/>
            <a:ext cx="6079200" cy="803102"/>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r>
              <a:rPr lang="en-US" sz="4000" smtClean="0">
                <a:solidFill>
                  <a:srgbClr val="FFFFFF"/>
                </a:solidFill>
                <a:highlight>
                  <a:srgbClr val="FF0000"/>
                </a:highlight>
              </a:rPr>
              <a:t>Lunar Parallax</a:t>
            </a:r>
            <a:endParaRPr lang="en-US" i="1" dirty="0">
              <a:solidFill>
                <a:srgbClr val="FFFFFF"/>
              </a:solidFill>
              <a:highlight>
                <a:srgbClr val="FF0000"/>
              </a:highlight>
            </a:endParaRPr>
          </a:p>
        </p:txBody>
      </p:sp>
    </p:spTree>
    <p:extLst>
      <p:ext uri="{BB962C8B-B14F-4D97-AF65-F5344CB8AC3E}">
        <p14:creationId xmlns:p14="http://schemas.microsoft.com/office/powerpoint/2010/main" val="15734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r>
              <a:rPr lang="en-US" sz="4000" dirty="0" smtClean="0">
                <a:solidFill>
                  <a:srgbClr val="FFFFFF"/>
                </a:solidFill>
                <a:highlight>
                  <a:srgbClr val="FF0000"/>
                </a:highlight>
              </a:rPr>
              <a:t/>
            </a:r>
            <a:br>
              <a:rPr lang="en-US" sz="4000" dirty="0" smtClean="0">
                <a:solidFill>
                  <a:srgbClr val="FFFFFF"/>
                </a:solidFill>
                <a:highlight>
                  <a:srgbClr val="FF0000"/>
                </a:highlight>
              </a:rPr>
            </a:b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extBox 5"/>
          <p:cNvSpPr txBox="1"/>
          <p:nvPr/>
        </p:nvSpPr>
        <p:spPr>
          <a:xfrm>
            <a:off x="116114" y="6208694"/>
            <a:ext cx="4318811" cy="523220"/>
          </a:xfrm>
          <a:prstGeom prst="rect">
            <a:avLst/>
          </a:prstGeom>
          <a:noFill/>
        </p:spPr>
        <p:txBody>
          <a:bodyPr wrap="none" rtlCol="0">
            <a:spAutoFit/>
          </a:bodyPr>
          <a:lstStyle/>
          <a:p>
            <a:r>
              <a:rPr lang="en-US" i="1" dirty="0">
                <a:solidFill>
                  <a:schemeClr val="bg1"/>
                </a:solidFill>
                <a:latin typeface="Georgia" charset="0"/>
                <a:ea typeface="Georgia" charset="0"/>
                <a:cs typeface="Georgia" charset="0"/>
              </a:rPr>
              <a:t>I</a:t>
            </a:r>
            <a:r>
              <a:rPr lang="en-US" i="1" dirty="0" smtClean="0">
                <a:solidFill>
                  <a:schemeClr val="bg1"/>
                </a:solidFill>
                <a:latin typeface="Georgia" charset="0"/>
                <a:ea typeface="Georgia" charset="0"/>
                <a:cs typeface="Georgia" charset="0"/>
              </a:rPr>
              <a:t>mages </a:t>
            </a:r>
            <a:r>
              <a:rPr lang="en-US" i="1" dirty="0">
                <a:solidFill>
                  <a:schemeClr val="bg1"/>
                </a:solidFill>
                <a:latin typeface="Georgia" charset="0"/>
                <a:ea typeface="Georgia" charset="0"/>
                <a:cs typeface="Georgia" charset="0"/>
              </a:rPr>
              <a:t>by Anthony Ayiomamitis , Athens, Greece, </a:t>
            </a:r>
            <a:endParaRPr lang="en-US" i="1" dirty="0" smtClean="0">
              <a:solidFill>
                <a:schemeClr val="bg1"/>
              </a:solidFill>
              <a:latin typeface="Georgia" charset="0"/>
              <a:ea typeface="Georgia" charset="0"/>
              <a:cs typeface="Georgia" charset="0"/>
            </a:endParaRPr>
          </a:p>
          <a:p>
            <a:r>
              <a:rPr lang="en-US" i="1" dirty="0" smtClean="0">
                <a:solidFill>
                  <a:schemeClr val="bg1"/>
                </a:solidFill>
                <a:latin typeface="Georgia" charset="0"/>
                <a:ea typeface="Georgia" charset="0"/>
                <a:cs typeface="Georgia" charset="0"/>
              </a:rPr>
              <a:t>Pete Lawrence, </a:t>
            </a:r>
            <a:r>
              <a:rPr lang="en-US" i="1" dirty="0" err="1">
                <a:solidFill>
                  <a:schemeClr val="bg1"/>
                </a:solidFill>
                <a:latin typeface="Georgia" charset="0"/>
                <a:ea typeface="Georgia" charset="0"/>
                <a:cs typeface="Georgia" charset="0"/>
              </a:rPr>
              <a:t>Selsey</a:t>
            </a:r>
            <a:r>
              <a:rPr lang="en-US" i="1" dirty="0">
                <a:solidFill>
                  <a:schemeClr val="bg1"/>
                </a:solidFill>
                <a:latin typeface="Georgia" charset="0"/>
                <a:ea typeface="Georgia" charset="0"/>
                <a:cs typeface="Georgia" charset="0"/>
              </a:rPr>
              <a:t>, England</a:t>
            </a:r>
            <a:endParaRPr lang="en-US" dirty="0">
              <a:solidFill>
                <a:schemeClr val="bg1"/>
              </a:solidFill>
              <a:latin typeface="Georgia" charset="0"/>
              <a:ea typeface="Georgia" charset="0"/>
              <a:cs typeface="Georgia" charset="0"/>
            </a:endParaRPr>
          </a:p>
        </p:txBody>
      </p:sp>
      <p:cxnSp>
        <p:nvCxnSpPr>
          <p:cNvPr id="7" name="Straight Arrow Connector 6"/>
          <p:cNvCxnSpPr/>
          <p:nvPr/>
        </p:nvCxnSpPr>
        <p:spPr>
          <a:xfrm flipV="1">
            <a:off x="6154057" y="3280229"/>
            <a:ext cx="2459857" cy="2928465"/>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8729915">
            <a:off x="6772279" y="4190232"/>
            <a:ext cx="1223412" cy="461665"/>
          </a:xfrm>
          <a:prstGeom prst="rect">
            <a:avLst/>
          </a:prstGeom>
          <a:noFill/>
        </p:spPr>
        <p:txBody>
          <a:bodyPr wrap="none" rtlCol="0">
            <a:spAutoFit/>
          </a:bodyPr>
          <a:lstStyle/>
          <a:p>
            <a:r>
              <a:rPr lang="en-US" sz="2400" dirty="0" smtClean="0">
                <a:solidFill>
                  <a:schemeClr val="bg1"/>
                </a:solidFill>
                <a:latin typeface="Georgia" charset="0"/>
                <a:ea typeface="Georgia" charset="0"/>
                <a:cs typeface="Georgia" charset="0"/>
              </a:rPr>
              <a:t>~1000’’</a:t>
            </a:r>
            <a:endParaRPr lang="en-US" sz="2400" dirty="0">
              <a:solidFill>
                <a:schemeClr val="bg1"/>
              </a:solidFill>
              <a:latin typeface="Georgia" charset="0"/>
              <a:ea typeface="Georgia" charset="0"/>
              <a:cs typeface="Georgia" charset="0"/>
            </a:endParaRPr>
          </a:p>
        </p:txBody>
      </p:sp>
      <p:sp>
        <p:nvSpPr>
          <p:cNvPr id="11" name="Google Shape;141;p21"/>
          <p:cNvSpPr txBox="1">
            <a:spLocks/>
          </p:cNvSpPr>
          <p:nvPr/>
        </p:nvSpPr>
        <p:spPr>
          <a:xfrm>
            <a:off x="116114" y="5521350"/>
            <a:ext cx="6079200" cy="803102"/>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r>
              <a:rPr lang="en-US" sz="4000" dirty="0" smtClean="0">
                <a:solidFill>
                  <a:srgbClr val="FFFFFF"/>
                </a:solidFill>
                <a:highlight>
                  <a:srgbClr val="FF0000"/>
                </a:highlight>
              </a:rPr>
              <a:t>Lunar Parallax</a:t>
            </a:r>
            <a:endParaRPr lang="en-US" i="1" dirty="0">
              <a:solidFill>
                <a:srgbClr val="FFFFFF"/>
              </a:solidFill>
              <a:highlight>
                <a:srgbClr val="FF0000"/>
              </a:highlight>
            </a:endParaRPr>
          </a:p>
        </p:txBody>
      </p:sp>
    </p:spTree>
    <p:extLst>
      <p:ext uri="{BB962C8B-B14F-4D97-AF65-F5344CB8AC3E}">
        <p14:creationId xmlns:p14="http://schemas.microsoft.com/office/powerpoint/2010/main" val="16331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r>
              <a:rPr lang="en-US" sz="4000" dirty="0" smtClean="0">
                <a:solidFill>
                  <a:srgbClr val="FFFFFF"/>
                </a:solidFill>
                <a:highlight>
                  <a:srgbClr val="FF0000"/>
                </a:highlight>
              </a:rPr>
              <a:t/>
            </a:r>
            <a:br>
              <a:rPr lang="en-US" sz="4000" dirty="0" smtClean="0">
                <a:solidFill>
                  <a:srgbClr val="FFFFFF"/>
                </a:solidFill>
                <a:highlight>
                  <a:srgbClr val="FF0000"/>
                </a:highlight>
              </a:rPr>
            </a:b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5" y="-246739"/>
            <a:ext cx="9217615" cy="7754303"/>
          </a:xfrm>
          <a:prstGeom prst="rect">
            <a:avLst/>
          </a:prstGeom>
        </p:spPr>
      </p:pic>
    </p:spTree>
    <p:extLst>
      <p:ext uri="{BB962C8B-B14F-4D97-AF65-F5344CB8AC3E}">
        <p14:creationId xmlns:p14="http://schemas.microsoft.com/office/powerpoint/2010/main" val="9795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r>
              <a:rPr lang="en-US" sz="4000" dirty="0" smtClean="0">
                <a:solidFill>
                  <a:srgbClr val="FFFFFF"/>
                </a:solidFill>
                <a:highlight>
                  <a:srgbClr val="FF0000"/>
                </a:highlight>
              </a:rPr>
              <a:t/>
            </a:r>
            <a:br>
              <a:rPr lang="en-US" sz="4000" dirty="0" smtClean="0">
                <a:solidFill>
                  <a:srgbClr val="FFFFFF"/>
                </a:solidFill>
                <a:highlight>
                  <a:srgbClr val="FF0000"/>
                </a:highlight>
              </a:rPr>
            </a:b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5" y="-246739"/>
            <a:ext cx="9217615" cy="7754303"/>
          </a:xfrm>
          <a:prstGeom prst="rect">
            <a:avLst/>
          </a:prstGeom>
        </p:spPr>
      </p:pic>
      <p:sp>
        <p:nvSpPr>
          <p:cNvPr id="13" name="Rectangle 12"/>
          <p:cNvSpPr/>
          <p:nvPr/>
        </p:nvSpPr>
        <p:spPr>
          <a:xfrm>
            <a:off x="-348343" y="-333829"/>
            <a:ext cx="9492343" cy="7373258"/>
          </a:xfrm>
          <a:prstGeom prst="rect">
            <a:avLst/>
          </a:prstGeom>
          <a:solidFill>
            <a:schemeClr val="tx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141;p21"/>
          <p:cNvSpPr txBox="1">
            <a:spLocks/>
          </p:cNvSpPr>
          <p:nvPr/>
        </p:nvSpPr>
        <p:spPr>
          <a:xfrm>
            <a:off x="2656247" y="2827310"/>
            <a:ext cx="6079200" cy="803102"/>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r>
              <a:rPr lang="en-US" sz="4000" dirty="0" smtClean="0">
                <a:solidFill>
                  <a:srgbClr val="FFFFFF"/>
                </a:solidFill>
                <a:highlight>
                  <a:srgbClr val="FF0000"/>
                </a:highlight>
              </a:rPr>
              <a:t>1 parsec = 3.26 </a:t>
            </a:r>
            <a:r>
              <a:rPr lang="en-US" sz="4000" dirty="0" err="1" smtClean="0">
                <a:solidFill>
                  <a:srgbClr val="FFFFFF"/>
                </a:solidFill>
                <a:highlight>
                  <a:srgbClr val="FF0000"/>
                </a:highlight>
              </a:rPr>
              <a:t>ly</a:t>
            </a:r>
            <a:r>
              <a:rPr lang="en-US" sz="4000" dirty="0" smtClean="0">
                <a:solidFill>
                  <a:srgbClr val="FFFFFF"/>
                </a:solidFill>
                <a:highlight>
                  <a:srgbClr val="FF0000"/>
                </a:highlight>
              </a:rPr>
              <a:t> </a:t>
            </a:r>
            <a:endParaRPr lang="en-US" i="1" dirty="0">
              <a:solidFill>
                <a:srgbClr val="FFFFFF"/>
              </a:solidFill>
              <a:highlight>
                <a:srgbClr val="FF0000"/>
              </a:highlight>
            </a:endParaRPr>
          </a:p>
        </p:txBody>
      </p:sp>
    </p:spTree>
    <p:extLst>
      <p:ext uri="{BB962C8B-B14F-4D97-AF65-F5344CB8AC3E}">
        <p14:creationId xmlns:p14="http://schemas.microsoft.com/office/powerpoint/2010/main" val="116372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(1868-1921)</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Henrietta Leavitt</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31925" y="251576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2867861"/>
            <a:ext cx="4562358" cy="3208582"/>
          </a:xfrm>
          <a:prstGeom prst="rect">
            <a:avLst/>
          </a:prstGeom>
          <a:ln w="76200">
            <a:solidFill>
              <a:srgbClr val="FF0000"/>
            </a:solidFill>
          </a:ln>
        </p:spPr>
      </p:pic>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(1868-1921)</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Henrietta Leavitt</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31925" y="251576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15</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2867861"/>
            <a:ext cx="4562358" cy="3208582"/>
          </a:xfrm>
          <a:prstGeom prst="rect">
            <a:avLst/>
          </a:prstGeom>
          <a:ln w="76200">
            <a:solidFill>
              <a:srgbClr val="FF0000"/>
            </a:solidFill>
          </a:ln>
        </p:spPr>
      </p:pic>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0" name="Google Shape;72;p13"/>
          <p:cNvSpPr txBox="1">
            <a:spLocks/>
          </p:cNvSpPr>
          <p:nvPr/>
        </p:nvSpPr>
        <p:spPr>
          <a:xfrm>
            <a:off x="6966350" y="2792003"/>
            <a:ext cx="1083375" cy="3549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endParaRPr lang="en-US" sz="2000" dirty="0"/>
          </a:p>
        </p:txBody>
      </p:sp>
      <p:sp>
        <p:nvSpPr>
          <p:cNvPr id="6" name="Rectangle 5"/>
          <p:cNvSpPr/>
          <p:nvPr/>
        </p:nvSpPr>
        <p:spPr>
          <a:xfrm>
            <a:off x="0" y="-175044"/>
            <a:ext cx="9539785" cy="7204705"/>
          </a:xfrm>
          <a:prstGeom prst="rect">
            <a:avLst/>
          </a:prstGeom>
          <a:solidFill>
            <a:schemeClr val="tx1">
              <a:lumMod val="75000"/>
              <a:lumOff val="25000"/>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0744" y="2086541"/>
            <a:ext cx="6078480" cy="300356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505" y="5090102"/>
            <a:ext cx="5757671" cy="650060"/>
          </a:xfrm>
          <a:prstGeom prst="rect">
            <a:avLst/>
          </a:prstGeom>
        </p:spPr>
      </p:pic>
      <p:sp>
        <p:nvSpPr>
          <p:cNvPr id="58" name="Google Shape;71;p13"/>
          <p:cNvSpPr txBox="1">
            <a:spLocks/>
          </p:cNvSpPr>
          <p:nvPr/>
        </p:nvSpPr>
        <p:spPr>
          <a:xfrm>
            <a:off x="1212678" y="1075076"/>
            <a:ext cx="6567289"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4000" dirty="0" smtClean="0">
                <a:solidFill>
                  <a:srgbClr val="FFFFFF"/>
                </a:solidFill>
                <a:highlight>
                  <a:srgbClr val="FF0000"/>
                </a:highlight>
              </a:rPr>
              <a:t>Leavitt </a:t>
            </a:r>
            <a:r>
              <a:rPr lang="en-US" sz="4000" smtClean="0">
                <a:solidFill>
                  <a:srgbClr val="FFFFFF"/>
                </a:solidFill>
                <a:highlight>
                  <a:srgbClr val="FF0000"/>
                </a:highlight>
              </a:rPr>
              <a:t>&amp; Pickering (1912)</a:t>
            </a:r>
            <a:endParaRPr lang="en-US" sz="4000" dirty="0">
              <a:solidFill>
                <a:srgbClr val="FFFFFF"/>
              </a:solidFill>
              <a:highlight>
                <a:srgbClr val="FF0000"/>
              </a:highlight>
            </a:endParaRPr>
          </a:p>
        </p:txBody>
      </p:sp>
    </p:spTree>
    <p:extLst>
      <p:ext uri="{BB962C8B-B14F-4D97-AF65-F5344CB8AC3E}">
        <p14:creationId xmlns:p14="http://schemas.microsoft.com/office/powerpoint/2010/main" val="9272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16</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47" y="2745218"/>
            <a:ext cx="5353847" cy="3297970"/>
          </a:xfrm>
          <a:prstGeom prst="rect">
            <a:avLst/>
          </a:prstGeom>
          <a:ln w="76200">
            <a:solidFill>
              <a:srgbClr val="FF0000"/>
            </a:solidFill>
          </a:ln>
        </p:spPr>
      </p:pic>
    </p:spTree>
    <p:extLst>
      <p:ext uri="{BB962C8B-B14F-4D97-AF65-F5344CB8AC3E}">
        <p14:creationId xmlns:p14="http://schemas.microsoft.com/office/powerpoint/2010/main" val="470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17</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47" y="2745218"/>
            <a:ext cx="5353847" cy="3297970"/>
          </a:xfrm>
          <a:prstGeom prst="rect">
            <a:avLst/>
          </a:prstGeom>
          <a:ln w="76200">
            <a:solidFill>
              <a:srgbClr val="FF0000"/>
            </a:solidFill>
          </a:ln>
        </p:spPr>
      </p:pic>
      <p:sp>
        <p:nvSpPr>
          <p:cNvPr id="4" name="Rectangle 3"/>
          <p:cNvSpPr/>
          <p:nvPr/>
        </p:nvSpPr>
        <p:spPr>
          <a:xfrm>
            <a:off x="-671804" y="-634482"/>
            <a:ext cx="9983755" cy="79496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400" y="0"/>
            <a:ext cx="5526405" cy="6858000"/>
          </a:xfrm>
          <a:prstGeom prst="rect">
            <a:avLst/>
          </a:prstGeom>
        </p:spPr>
      </p:pic>
      <p:sp>
        <p:nvSpPr>
          <p:cNvPr id="60" name="Google Shape;71;p13"/>
          <p:cNvSpPr txBox="1">
            <a:spLocks/>
          </p:cNvSpPr>
          <p:nvPr/>
        </p:nvSpPr>
        <p:spPr>
          <a:xfrm>
            <a:off x="29946" y="5517000"/>
            <a:ext cx="7325047"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4000" dirty="0" smtClean="0">
                <a:solidFill>
                  <a:srgbClr val="FFFFFF"/>
                </a:solidFill>
                <a:highlight>
                  <a:srgbClr val="FF0000"/>
                </a:highlight>
              </a:rPr>
              <a:t>Hubble’s original “VAR</a:t>
            </a:r>
            <a:r>
              <a:rPr lang="en-US" sz="4000" smtClean="0">
                <a:solidFill>
                  <a:srgbClr val="FFFFFF"/>
                </a:solidFill>
                <a:highlight>
                  <a:srgbClr val="FF0000"/>
                </a:highlight>
              </a:rPr>
              <a:t>” plate</a:t>
            </a:r>
            <a:endParaRPr lang="en-US" sz="4000" dirty="0">
              <a:solidFill>
                <a:srgbClr val="FFFFFF"/>
              </a:solidFill>
              <a:highlight>
                <a:srgbClr val="FF0000"/>
              </a:highlight>
            </a:endParaRPr>
          </a:p>
        </p:txBody>
      </p:sp>
    </p:spTree>
    <p:extLst>
      <p:ext uri="{BB962C8B-B14F-4D97-AF65-F5344CB8AC3E}">
        <p14:creationId xmlns:p14="http://schemas.microsoft.com/office/powerpoint/2010/main" val="47492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18</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47" y="2745218"/>
            <a:ext cx="5353847" cy="3297970"/>
          </a:xfrm>
          <a:prstGeom prst="rect">
            <a:avLst/>
          </a:prstGeom>
          <a:ln w="76200">
            <a:solidFill>
              <a:srgbClr val="FF000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400" y="0"/>
            <a:ext cx="5526405" cy="6858000"/>
          </a:xfrm>
          <a:prstGeom prst="rect">
            <a:avLst/>
          </a:prstGeom>
        </p:spPr>
      </p:pic>
      <p:sp>
        <p:nvSpPr>
          <p:cNvPr id="60" name="Rectangle 59"/>
          <p:cNvSpPr/>
          <p:nvPr/>
        </p:nvSpPr>
        <p:spPr>
          <a:xfrm>
            <a:off x="-671804" y="-634482"/>
            <a:ext cx="9983755" cy="79496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1858502" y="56712"/>
            <a:ext cx="5514975" cy="6858000"/>
          </a:xfrm>
          <a:prstGeom prst="rect">
            <a:avLst/>
          </a:prstGeom>
        </p:spPr>
      </p:pic>
      <p:sp>
        <p:nvSpPr>
          <p:cNvPr id="63" name="Google Shape;71;p13"/>
          <p:cNvSpPr txBox="1">
            <a:spLocks/>
          </p:cNvSpPr>
          <p:nvPr/>
        </p:nvSpPr>
        <p:spPr>
          <a:xfrm>
            <a:off x="29946" y="5517000"/>
            <a:ext cx="7325047"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4000" dirty="0" smtClean="0">
                <a:solidFill>
                  <a:srgbClr val="FFFFFF"/>
                </a:solidFill>
                <a:highlight>
                  <a:srgbClr val="FF0000"/>
                </a:highlight>
              </a:rPr>
              <a:t>Hubble’s original “VAR</a:t>
            </a:r>
            <a:r>
              <a:rPr lang="en-US" sz="4000" smtClean="0">
                <a:solidFill>
                  <a:srgbClr val="FFFFFF"/>
                </a:solidFill>
                <a:highlight>
                  <a:srgbClr val="FF0000"/>
                </a:highlight>
              </a:rPr>
              <a:t>” plate</a:t>
            </a:r>
            <a:endParaRPr lang="en-US" sz="4000" dirty="0">
              <a:solidFill>
                <a:srgbClr val="FFFFFF"/>
              </a:solidFill>
              <a:highlight>
                <a:srgbClr val="FF0000"/>
              </a:highlight>
            </a:endParaRPr>
          </a:p>
        </p:txBody>
      </p:sp>
    </p:spTree>
    <p:extLst>
      <p:ext uri="{BB962C8B-B14F-4D97-AF65-F5344CB8AC3E}">
        <p14:creationId xmlns:p14="http://schemas.microsoft.com/office/powerpoint/2010/main" val="37657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19</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847" y="2745218"/>
            <a:ext cx="5353847" cy="3297970"/>
          </a:xfrm>
          <a:prstGeom prst="rect">
            <a:avLst/>
          </a:prstGeom>
          <a:ln w="76200">
            <a:solidFill>
              <a:srgbClr val="FF0000"/>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400" y="0"/>
            <a:ext cx="5526405" cy="6858000"/>
          </a:xfrm>
          <a:prstGeom prst="rect">
            <a:avLst/>
          </a:prstGeom>
        </p:spPr>
      </p:pic>
      <p:sp>
        <p:nvSpPr>
          <p:cNvPr id="60" name="Rectangle 59"/>
          <p:cNvSpPr/>
          <p:nvPr/>
        </p:nvSpPr>
        <p:spPr>
          <a:xfrm>
            <a:off x="-671804" y="-634482"/>
            <a:ext cx="9983755" cy="79496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 y="0"/>
            <a:ext cx="8918075" cy="6858000"/>
          </a:xfrm>
          <a:prstGeom prst="rect">
            <a:avLst/>
          </a:prstGeom>
        </p:spPr>
      </p:pic>
    </p:spTree>
    <p:extLst>
      <p:ext uri="{BB962C8B-B14F-4D97-AF65-F5344CB8AC3E}">
        <p14:creationId xmlns:p14="http://schemas.microsoft.com/office/powerpoint/2010/main" val="45893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9" y="0"/>
            <a:ext cx="7001731" cy="6858000"/>
          </a:xfrm>
          <a:prstGeom prst="rect">
            <a:avLst/>
          </a:prstGeom>
        </p:spPr>
      </p:pic>
      <p:sp>
        <p:nvSpPr>
          <p:cNvPr id="7" name="Rectangle 6"/>
          <p:cNvSpPr/>
          <p:nvPr/>
        </p:nvSpPr>
        <p:spPr>
          <a:xfrm>
            <a:off x="-348343" y="-101600"/>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99160" y="-257629"/>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79600" y="745540"/>
            <a:ext cx="5432824" cy="461665"/>
          </a:xfrm>
          <a:prstGeom prst="rect">
            <a:avLst/>
          </a:prstGeom>
          <a:solidFill>
            <a:schemeClr val="bg1">
              <a:alpha val="0"/>
            </a:schemeClr>
          </a:solidFill>
        </p:spPr>
        <p:txBody>
          <a:bodyPr wrap="square" rtlCol="0">
            <a:spAutoFit/>
          </a:bodyPr>
          <a:lstStyle/>
          <a:p>
            <a:r>
              <a:rPr lang="en-US" sz="2400" b="1" dirty="0" smtClean="0">
                <a:solidFill>
                  <a:schemeClr val="bg1"/>
                </a:solidFill>
                <a:latin typeface="Eurostile" charset="0"/>
                <a:ea typeface="Eurostile" charset="0"/>
                <a:cs typeface="Eurostile" charset="0"/>
              </a:rPr>
              <a:t>Hubble Deep Field (HDF; 1995)</a:t>
            </a:r>
            <a:endParaRPr lang="en-US" sz="2400" dirty="0">
              <a:solidFill>
                <a:schemeClr val="bg1"/>
              </a:solidFill>
            </a:endParaRPr>
          </a:p>
        </p:txBody>
      </p:sp>
    </p:spTree>
    <p:extLst>
      <p:ext uri="{BB962C8B-B14F-4D97-AF65-F5344CB8AC3E}">
        <p14:creationId xmlns:p14="http://schemas.microsoft.com/office/powerpoint/2010/main" val="107471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ctrTitle"/>
          </p:nvPr>
        </p:nvSpPr>
        <p:spPr>
          <a:xfrm>
            <a:off x="533400" y="4875175"/>
            <a:ext cx="57084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solidFill>
                  <a:srgbClr val="111111"/>
                </a:solidFill>
              </a:rPr>
              <a:t> </a:t>
            </a:r>
            <a:r>
              <a:rPr lang="en-US" sz="2800" b="1" dirty="0">
                <a:solidFill>
                  <a:srgbClr val="111111"/>
                </a:solidFill>
              </a:rPr>
              <a:t>2</a:t>
            </a:r>
            <a:r>
              <a:rPr lang="en" sz="2800" b="1" dirty="0" smtClean="0">
                <a:solidFill>
                  <a:srgbClr val="111111"/>
                </a:solidFill>
              </a:rPr>
              <a:t>. </a:t>
            </a:r>
            <a:r>
              <a:rPr lang="en-US" sz="2800" dirty="0" smtClean="0"/>
              <a:t>The </a:t>
            </a:r>
            <a:r>
              <a:rPr lang="en-US" sz="2800" dirty="0"/>
              <a:t>e</a:t>
            </a:r>
            <a:r>
              <a:rPr lang="en-US" sz="2800" dirty="0" smtClean="0"/>
              <a:t>xpansion of the universe</a:t>
            </a:r>
            <a:endParaRPr sz="2800" dirty="0"/>
          </a:p>
        </p:txBody>
      </p:sp>
      <p:sp>
        <p:nvSpPr>
          <p:cNvPr id="81" name="Google Shape;81;p14"/>
          <p:cNvSpPr txBox="1">
            <a:spLocks noGrp="1"/>
          </p:cNvSpPr>
          <p:nvPr>
            <p:ph type="sldNum" idx="12"/>
          </p:nvPr>
        </p:nvSpPr>
        <p:spPr>
          <a:xfrm>
            <a:off x="533409" y="62905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dirty="0"/>
          </a:p>
        </p:txBody>
      </p:sp>
    </p:spTree>
    <p:extLst>
      <p:ext uri="{BB962C8B-B14F-4D97-AF65-F5344CB8AC3E}">
        <p14:creationId xmlns:p14="http://schemas.microsoft.com/office/powerpoint/2010/main" val="66351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21</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5" y="2720985"/>
            <a:ext cx="4146805" cy="3747041"/>
          </a:xfrm>
          <a:prstGeom prst="rect">
            <a:avLst/>
          </a:prstGeom>
          <a:ln w="76200">
            <a:solidFill>
              <a:srgbClr val="FF0000"/>
            </a:solidFill>
          </a:ln>
        </p:spPr>
      </p:pic>
    </p:spTree>
    <p:extLst>
      <p:ext uri="{BB962C8B-B14F-4D97-AF65-F5344CB8AC3E}">
        <p14:creationId xmlns:p14="http://schemas.microsoft.com/office/powerpoint/2010/main" val="150023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(1889-1953)</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Edwin Hubble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22</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65" y="2720985"/>
            <a:ext cx="4146805" cy="3747041"/>
          </a:xfrm>
          <a:prstGeom prst="rect">
            <a:avLst/>
          </a:prstGeom>
          <a:ln w="76200">
            <a:solidFill>
              <a:srgbClr val="FF0000"/>
            </a:solidFill>
          </a:ln>
        </p:spPr>
      </p:pic>
      <p:sp>
        <p:nvSpPr>
          <p:cNvPr id="60" name="Google Shape;72;p13"/>
          <p:cNvSpPr txBox="1">
            <a:spLocks/>
          </p:cNvSpPr>
          <p:nvPr/>
        </p:nvSpPr>
        <p:spPr>
          <a:xfrm>
            <a:off x="1843381" y="3858039"/>
            <a:ext cx="5617800" cy="209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4000" dirty="0" smtClean="0"/>
              <a:t>HOW?</a:t>
            </a:r>
            <a:endParaRPr lang="en-US" sz="4000" dirty="0"/>
          </a:p>
        </p:txBody>
      </p:sp>
    </p:spTree>
    <p:extLst>
      <p:ext uri="{BB962C8B-B14F-4D97-AF65-F5344CB8AC3E}">
        <p14:creationId xmlns:p14="http://schemas.microsoft.com/office/powerpoint/2010/main" val="148032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(1894-1966)</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Georges </a:t>
            </a:r>
            <a:r>
              <a:rPr lang="en-US" sz="4000" dirty="0" err="1" smtClean="0">
                <a:solidFill>
                  <a:srgbClr val="FFFFFF"/>
                </a:solidFill>
                <a:highlight>
                  <a:srgbClr val="FF0000"/>
                </a:highlight>
              </a:rPr>
              <a:t>Lemaître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23</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2597984"/>
            <a:ext cx="3987130" cy="3858135"/>
          </a:xfrm>
          <a:prstGeom prst="rect">
            <a:avLst/>
          </a:prstGeom>
          <a:ln w="76200">
            <a:solidFill>
              <a:srgbClr val="FF0000"/>
            </a:solidFill>
          </a:ln>
        </p:spPr>
      </p:pic>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3474" y="-215885"/>
            <a:ext cx="13388597" cy="7531086"/>
          </a:xfrm>
          <a:prstGeom prst="rect">
            <a:avLst/>
          </a:prstGeom>
        </p:spPr>
      </p:pic>
      <p:sp>
        <p:nvSpPr>
          <p:cNvPr id="63" name="Google Shape;71;p13"/>
          <p:cNvSpPr txBox="1">
            <a:spLocks/>
          </p:cNvSpPr>
          <p:nvPr/>
        </p:nvSpPr>
        <p:spPr>
          <a:xfrm>
            <a:off x="1919797" y="590416"/>
            <a:ext cx="6567289"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ctr">
              <a:buFont typeface="Georgia"/>
              <a:buNone/>
            </a:pPr>
            <a:r>
              <a:rPr lang="en-US" sz="4000" dirty="0" smtClean="0">
                <a:solidFill>
                  <a:srgbClr val="FFFFFF"/>
                </a:solidFill>
                <a:highlight>
                  <a:srgbClr val="FF0000"/>
                </a:highlight>
              </a:rPr>
              <a:t>Einstein’s </a:t>
            </a:r>
            <a:r>
              <a:rPr lang="en-US" sz="4000" smtClean="0">
                <a:solidFill>
                  <a:srgbClr val="FFFFFF"/>
                </a:solidFill>
                <a:highlight>
                  <a:srgbClr val="FF0000"/>
                </a:highlight>
              </a:rPr>
              <a:t>General Relativity (1918)</a:t>
            </a:r>
            <a:endParaRPr lang="en-US" sz="4000" dirty="0">
              <a:solidFill>
                <a:srgbClr val="FFFFFF"/>
              </a:solidFill>
              <a:highlight>
                <a:srgbClr val="FF0000"/>
              </a:highlight>
            </a:endParaRPr>
          </a:p>
        </p:txBody>
      </p:sp>
    </p:spTree>
    <p:extLst>
      <p:ext uri="{BB962C8B-B14F-4D97-AF65-F5344CB8AC3E}">
        <p14:creationId xmlns:p14="http://schemas.microsoft.com/office/powerpoint/2010/main" val="6962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(1894-1966)</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Georges </a:t>
            </a:r>
            <a:r>
              <a:rPr lang="en-US" sz="4000" dirty="0" err="1" smtClean="0">
                <a:solidFill>
                  <a:srgbClr val="FFFFFF"/>
                </a:solidFill>
                <a:highlight>
                  <a:srgbClr val="FF0000"/>
                </a:highlight>
              </a:rPr>
              <a:t>Lemaître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24</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835" y="2597984"/>
            <a:ext cx="3987130" cy="3858135"/>
          </a:xfrm>
          <a:prstGeom prst="rect">
            <a:avLst/>
          </a:prstGeom>
          <a:ln w="76200">
            <a:solidFill>
              <a:srgbClr val="FF0000"/>
            </a:solidFill>
          </a:ln>
        </p:spPr>
      </p:pic>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spTree>
    <p:extLst>
      <p:ext uri="{BB962C8B-B14F-4D97-AF65-F5344CB8AC3E}">
        <p14:creationId xmlns:p14="http://schemas.microsoft.com/office/powerpoint/2010/main" val="40571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Google Shape;71;p13"/>
          <p:cNvSpPr txBox="1">
            <a:spLocks noGrp="1"/>
          </p:cNvSpPr>
          <p:nvPr>
            <p:ph type="subTitle" idx="4294967295"/>
          </p:nvPr>
        </p:nvSpPr>
        <p:spPr>
          <a:xfrm>
            <a:off x="1213974" y="1012904"/>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Hubble-</a:t>
            </a:r>
            <a:r>
              <a:rPr lang="en-US" sz="4000" dirty="0" err="1" smtClean="0">
                <a:solidFill>
                  <a:srgbClr val="FFFFFF"/>
                </a:solidFill>
                <a:highlight>
                  <a:srgbClr val="FF0000"/>
                </a:highlight>
              </a:rPr>
              <a:t>Lemaître</a:t>
            </a:r>
            <a:r>
              <a:rPr lang="en-US" sz="4000" dirty="0" smtClean="0">
                <a:solidFill>
                  <a:srgbClr val="FFFFFF"/>
                </a:solidFill>
                <a:highlight>
                  <a:srgbClr val="FF0000"/>
                </a:highlight>
              </a:rPr>
              <a:t> Constant</a:t>
            </a:r>
            <a:endParaRPr sz="4000" dirty="0">
              <a:solidFill>
                <a:srgbClr val="FFFFFF"/>
              </a:solidFill>
              <a:highlight>
                <a:srgbClr val="FF0000"/>
              </a:highlight>
            </a:endParaRPr>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25</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913" y="2260750"/>
            <a:ext cx="4721396" cy="3282420"/>
          </a:xfrm>
          <a:prstGeom prst="rect">
            <a:avLst/>
          </a:prstGeom>
        </p:spPr>
      </p:pic>
    </p:spTree>
    <p:extLst>
      <p:ext uri="{BB962C8B-B14F-4D97-AF65-F5344CB8AC3E}">
        <p14:creationId xmlns:p14="http://schemas.microsoft.com/office/powerpoint/2010/main" val="7783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Google Shape;70;p13"/>
          <p:cNvSpPr txBox="1">
            <a:spLocks noGrp="1"/>
          </p:cNvSpPr>
          <p:nvPr>
            <p:ph type="ctrTitle" idx="4294967295"/>
          </p:nvPr>
        </p:nvSpPr>
        <p:spPr>
          <a:xfrm>
            <a:off x="2431925" y="968125"/>
            <a:ext cx="5617800" cy="783000"/>
          </a:xfrm>
          <a:prstGeom prst="rect">
            <a:avLst/>
          </a:prstGeom>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4000" dirty="0" smtClean="0"/>
              <a:t>(1915-2001)</a:t>
            </a:r>
            <a:endParaRPr sz="4000" dirty="0"/>
          </a:p>
        </p:txBody>
      </p:sp>
      <p:sp>
        <p:nvSpPr>
          <p:cNvPr id="71" name="Google Shape;71;p13"/>
          <p:cNvSpPr txBox="1">
            <a:spLocks noGrp="1"/>
          </p:cNvSpPr>
          <p:nvPr>
            <p:ph type="subTitle" idx="4294967295"/>
          </p:nvPr>
        </p:nvSpPr>
        <p:spPr>
          <a:xfrm>
            <a:off x="1482436" y="1614300"/>
            <a:ext cx="6567289" cy="10464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4000" dirty="0" smtClean="0">
                <a:solidFill>
                  <a:srgbClr val="FFFFFF"/>
                </a:solidFill>
                <a:highlight>
                  <a:srgbClr val="FF0000"/>
                </a:highlight>
              </a:rPr>
              <a:t>Fred Hoyle</a:t>
            </a:r>
            <a:endParaRPr sz="4000" dirty="0">
              <a:solidFill>
                <a:srgbClr val="FFFFFF"/>
              </a:solidFill>
              <a:highlight>
                <a:srgbClr val="FF0000"/>
              </a:highlight>
            </a:endParaRPr>
          </a:p>
        </p:txBody>
      </p:sp>
      <p:sp>
        <p:nvSpPr>
          <p:cNvPr id="72" name="Google Shape;72;p13"/>
          <p:cNvSpPr txBox="1">
            <a:spLocks noGrp="1"/>
          </p:cNvSpPr>
          <p:nvPr>
            <p:ph type="body" idx="4294967295"/>
          </p:nvPr>
        </p:nvSpPr>
        <p:spPr>
          <a:xfrm>
            <a:off x="2418070" y="2294089"/>
            <a:ext cx="5617800" cy="2096700"/>
          </a:xfrm>
          <a:prstGeom prst="rect">
            <a:avLst/>
          </a:prstGeom>
        </p:spPr>
        <p:txBody>
          <a:bodyPr spcFirstLastPara="1" wrap="square" lIns="91425" tIns="91425" rIns="91425" bIns="91425" anchor="t" anchorCtr="0">
            <a:noAutofit/>
          </a:bodyPr>
          <a:lstStyle/>
          <a:p>
            <a:pPr marL="0" lvl="0" indent="0" algn="r" rtl="0">
              <a:spcBef>
                <a:spcPts val="600"/>
              </a:spcBef>
              <a:spcAft>
                <a:spcPts val="0"/>
              </a:spcAft>
              <a:buNone/>
            </a:pPr>
            <a:r>
              <a:rPr lang="en-US" sz="2000" dirty="0" smtClean="0"/>
              <a:t>Astronomer</a:t>
            </a:r>
            <a:endParaRPr sz="2000" dirty="0"/>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26</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81" y="2792003"/>
            <a:ext cx="3605597" cy="3605597"/>
          </a:xfrm>
          <a:prstGeom prst="rect">
            <a:avLst/>
          </a:prstGeom>
          <a:ln w="76200">
            <a:solidFill>
              <a:srgbClr val="FF0000"/>
            </a:solidFill>
          </a:ln>
        </p:spPr>
      </p:pic>
      <p:sp>
        <p:nvSpPr>
          <p:cNvPr id="63" name="Google Shape;72;p13"/>
          <p:cNvSpPr txBox="1">
            <a:spLocks/>
          </p:cNvSpPr>
          <p:nvPr/>
        </p:nvSpPr>
        <p:spPr>
          <a:xfrm>
            <a:off x="4454261" y="2994497"/>
            <a:ext cx="3570306" cy="20760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just">
              <a:buNone/>
            </a:pPr>
            <a:r>
              <a:rPr lang="en-US" sz="2000" i="1" dirty="0" smtClean="0"/>
              <a:t>“The </a:t>
            </a:r>
            <a:r>
              <a:rPr lang="en-US" sz="2000" i="1" dirty="0"/>
              <a:t>reason why scientists like the "big bang" is because they are overshadowed by the Book of Genesis. It is deep within the psyche of most scientists to believe in the first page of </a:t>
            </a:r>
            <a:r>
              <a:rPr lang="en-US" sz="2000" i="1" dirty="0" smtClean="0"/>
              <a:t>Genesis”</a:t>
            </a:r>
          </a:p>
          <a:p>
            <a:pPr marL="0" indent="0" algn="just">
              <a:buNone/>
            </a:pPr>
            <a:r>
              <a:rPr lang="en-US" sz="2000" i="1" dirty="0" smtClean="0"/>
              <a:t>- Hoyle (BBC, 1948)</a:t>
            </a:r>
            <a:endParaRPr lang="en-US" sz="2000" i="1" dirty="0"/>
          </a:p>
        </p:txBody>
      </p:sp>
    </p:spTree>
    <p:extLst>
      <p:ext uri="{BB962C8B-B14F-4D97-AF65-F5344CB8AC3E}">
        <p14:creationId xmlns:p14="http://schemas.microsoft.com/office/powerpoint/2010/main" val="88251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27</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727" y="2083038"/>
            <a:ext cx="6175612" cy="3759886"/>
          </a:xfrm>
          <a:prstGeom prst="rect">
            <a:avLst/>
          </a:prstGeom>
          <a:ln w="76200">
            <a:solidFill>
              <a:srgbClr val="FF0000"/>
            </a:solidFill>
          </a:ln>
        </p:spPr>
      </p:pic>
      <p:sp>
        <p:nvSpPr>
          <p:cNvPr id="63" name="Google Shape;70;p13"/>
          <p:cNvSpPr txBox="1">
            <a:spLocks/>
          </p:cNvSpPr>
          <p:nvPr/>
        </p:nvSpPr>
        <p:spPr>
          <a:xfrm>
            <a:off x="1345589" y="869407"/>
            <a:ext cx="5617800" cy="783000"/>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pPr algn="r"/>
            <a:r>
              <a:rPr lang="is-IS" sz="2800" dirty="0" smtClean="0"/>
              <a:t>(1936-)</a:t>
            </a:r>
            <a:endParaRPr lang="is-IS" sz="2800" dirty="0"/>
          </a:p>
        </p:txBody>
      </p:sp>
      <p:sp>
        <p:nvSpPr>
          <p:cNvPr id="66" name="Google Shape;71;p13"/>
          <p:cNvSpPr txBox="1">
            <a:spLocks/>
          </p:cNvSpPr>
          <p:nvPr/>
        </p:nvSpPr>
        <p:spPr>
          <a:xfrm>
            <a:off x="-2093932" y="1311252"/>
            <a:ext cx="6567289"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3200" dirty="0" smtClean="0">
                <a:solidFill>
                  <a:srgbClr val="FFFFFF"/>
                </a:solidFill>
                <a:highlight>
                  <a:srgbClr val="FF0000"/>
                </a:highlight>
              </a:rPr>
              <a:t>Robert Wilson</a:t>
            </a:r>
            <a:endParaRPr lang="en-US" sz="3200" dirty="0">
              <a:solidFill>
                <a:srgbClr val="FFFFFF"/>
              </a:solidFill>
              <a:highlight>
                <a:srgbClr val="FF0000"/>
              </a:highlight>
            </a:endParaRPr>
          </a:p>
        </p:txBody>
      </p:sp>
      <p:sp>
        <p:nvSpPr>
          <p:cNvPr id="67" name="Google Shape;71;p13"/>
          <p:cNvSpPr txBox="1">
            <a:spLocks/>
          </p:cNvSpPr>
          <p:nvPr/>
        </p:nvSpPr>
        <p:spPr>
          <a:xfrm>
            <a:off x="981507" y="1313126"/>
            <a:ext cx="6567289"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3200" dirty="0" smtClean="0">
                <a:solidFill>
                  <a:srgbClr val="FFFFFF"/>
                </a:solidFill>
                <a:highlight>
                  <a:srgbClr val="FF0000"/>
                </a:highlight>
              </a:rPr>
              <a:t>Arno Penzias</a:t>
            </a:r>
            <a:endParaRPr lang="en-US" sz="3200" dirty="0">
              <a:solidFill>
                <a:srgbClr val="FFFFFF"/>
              </a:solidFill>
              <a:highlight>
                <a:srgbClr val="FF0000"/>
              </a:highlight>
            </a:endParaRPr>
          </a:p>
        </p:txBody>
      </p:sp>
      <p:sp>
        <p:nvSpPr>
          <p:cNvPr id="68" name="Google Shape;70;p13"/>
          <p:cNvSpPr txBox="1">
            <a:spLocks/>
          </p:cNvSpPr>
          <p:nvPr/>
        </p:nvSpPr>
        <p:spPr>
          <a:xfrm>
            <a:off x="-1798257" y="898661"/>
            <a:ext cx="5617800" cy="783000"/>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pPr algn="r"/>
            <a:r>
              <a:rPr lang="is-IS" sz="2800" dirty="0" smtClean="0"/>
              <a:t>(1933-)</a:t>
            </a:r>
            <a:endParaRPr lang="is-IS" sz="2800" dirty="0"/>
          </a:p>
        </p:txBody>
      </p:sp>
      <p:sp>
        <p:nvSpPr>
          <p:cNvPr id="64" name="Google Shape;72;p13"/>
          <p:cNvSpPr txBox="1">
            <a:spLocks/>
          </p:cNvSpPr>
          <p:nvPr/>
        </p:nvSpPr>
        <p:spPr>
          <a:xfrm>
            <a:off x="1822266" y="5840992"/>
            <a:ext cx="6547293" cy="4514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just">
              <a:buNone/>
            </a:pPr>
            <a:r>
              <a:rPr lang="en-US" sz="2000" i="1" smtClean="0"/>
              <a:t>Cosmic Microwave Background discovery: 1965</a:t>
            </a:r>
            <a:endParaRPr lang="en-US" sz="2000" i="1" dirty="0"/>
          </a:p>
        </p:txBody>
      </p:sp>
    </p:spTree>
    <p:extLst>
      <p:ext uri="{BB962C8B-B14F-4D97-AF65-F5344CB8AC3E}">
        <p14:creationId xmlns:p14="http://schemas.microsoft.com/office/powerpoint/2010/main" val="1925936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28</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1808" y="-887104"/>
            <a:ext cx="4849135"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10" y="1119116"/>
            <a:ext cx="3444370" cy="3675093"/>
          </a:xfrm>
          <a:prstGeom prst="rect">
            <a:avLst/>
          </a:prstGeom>
        </p:spPr>
      </p:pic>
      <p:sp>
        <p:nvSpPr>
          <p:cNvPr id="64" name="Google Shape;70;p13"/>
          <p:cNvSpPr txBox="1">
            <a:spLocks/>
          </p:cNvSpPr>
          <p:nvPr/>
        </p:nvSpPr>
        <p:spPr>
          <a:xfrm>
            <a:off x="2431925" y="968125"/>
            <a:ext cx="5617800" cy="783000"/>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pPr algn="r"/>
            <a:r>
              <a:rPr lang="is-IS" sz="4000" dirty="0" smtClean="0"/>
              <a:t>(1989-1993)</a:t>
            </a:r>
            <a:endParaRPr lang="is-IS" sz="4000" dirty="0"/>
          </a:p>
        </p:txBody>
      </p:sp>
      <p:sp>
        <p:nvSpPr>
          <p:cNvPr id="65" name="Google Shape;71;p13"/>
          <p:cNvSpPr txBox="1">
            <a:spLocks/>
          </p:cNvSpPr>
          <p:nvPr/>
        </p:nvSpPr>
        <p:spPr>
          <a:xfrm>
            <a:off x="1482436" y="1614300"/>
            <a:ext cx="6567289" cy="104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999999"/>
              </a:buClr>
              <a:buSzPts val="3000"/>
              <a:buFont typeface="Georgia"/>
              <a:buChar char="□"/>
              <a:defRPr sz="3000" b="0" i="0" u="none" strike="noStrike" cap="none">
                <a:solidFill>
                  <a:srgbClr val="111111"/>
                </a:solidFill>
                <a:latin typeface="Georgia"/>
                <a:ea typeface="Georgia"/>
                <a:cs typeface="Georgia"/>
                <a:sym typeface="Georgia"/>
              </a:defRPr>
            </a:lvl1pPr>
            <a:lvl2pPr marL="914400" marR="0" lvl="1"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2pPr>
            <a:lvl3pPr marL="1371600" marR="0" lvl="2" indent="-381000" algn="l" rtl="0">
              <a:lnSpc>
                <a:spcPct val="100000"/>
              </a:lnSpc>
              <a:spcBef>
                <a:spcPts val="0"/>
              </a:spcBef>
              <a:spcAft>
                <a:spcPts val="0"/>
              </a:spcAft>
              <a:buClr>
                <a:srgbClr val="999999"/>
              </a:buClr>
              <a:buSzPts val="2400"/>
              <a:buFont typeface="Georgia"/>
              <a:buChar char="▣"/>
              <a:defRPr sz="2400" b="0" i="0" u="none" strike="noStrike" cap="none">
                <a:solidFill>
                  <a:srgbClr val="111111"/>
                </a:solidFill>
                <a:latin typeface="Georgia"/>
                <a:ea typeface="Georgia"/>
                <a:cs typeface="Georgia"/>
                <a:sym typeface="Georgia"/>
              </a:defRPr>
            </a:lvl3pPr>
            <a:lvl4pPr marL="1828800" marR="0" lvl="3"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4pPr>
            <a:lvl5pPr marL="2286000" marR="0" lvl="4"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5pPr>
            <a:lvl6pPr marL="2743200" marR="0" lvl="5"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6pPr>
            <a:lvl7pPr marL="3200400" marR="0" lvl="6"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7pPr>
            <a:lvl8pPr marL="3657600" marR="0" lvl="7"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8pPr>
            <a:lvl9pPr marL="4114800" marR="0" lvl="8" indent="-342900" algn="l" rtl="0">
              <a:lnSpc>
                <a:spcPct val="100000"/>
              </a:lnSpc>
              <a:spcBef>
                <a:spcPts val="0"/>
              </a:spcBef>
              <a:spcAft>
                <a:spcPts val="0"/>
              </a:spcAft>
              <a:buClr>
                <a:srgbClr val="999999"/>
              </a:buClr>
              <a:buSzPts val="1800"/>
              <a:buFont typeface="Georgia"/>
              <a:buChar char="■"/>
              <a:defRPr sz="1800" b="0" i="0" u="none" strike="noStrike" cap="none">
                <a:solidFill>
                  <a:srgbClr val="111111"/>
                </a:solidFill>
                <a:latin typeface="Georgia"/>
                <a:ea typeface="Georgia"/>
                <a:cs typeface="Georgia"/>
                <a:sym typeface="Georgia"/>
              </a:defRPr>
            </a:lvl9pPr>
          </a:lstStyle>
          <a:p>
            <a:pPr marL="0" indent="0" algn="r">
              <a:buFont typeface="Georgia"/>
              <a:buNone/>
            </a:pPr>
            <a:r>
              <a:rPr lang="en-US" sz="4000" dirty="0" smtClean="0">
                <a:solidFill>
                  <a:srgbClr val="FFFFFF"/>
                </a:solidFill>
                <a:highlight>
                  <a:srgbClr val="FF0000"/>
                </a:highlight>
              </a:rPr>
              <a:t>COBE</a:t>
            </a:r>
            <a:endParaRPr lang="en-US" sz="4000" dirty="0">
              <a:solidFill>
                <a:srgbClr val="FFFFFF"/>
              </a:solidFill>
              <a:highlight>
                <a:srgbClr val="FF0000"/>
              </a:highlight>
            </a:endParaRPr>
          </a:p>
        </p:txBody>
      </p:sp>
    </p:spTree>
    <p:extLst>
      <p:ext uri="{BB962C8B-B14F-4D97-AF65-F5344CB8AC3E}">
        <p14:creationId xmlns:p14="http://schemas.microsoft.com/office/powerpoint/2010/main" val="93949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29</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547" y="930622"/>
            <a:ext cx="3804872" cy="4923124"/>
          </a:xfrm>
          <a:prstGeom prst="rect">
            <a:avLst/>
          </a:prstGeom>
        </p:spPr>
      </p:pic>
    </p:spTree>
    <p:extLst>
      <p:ext uri="{BB962C8B-B14F-4D97-AF65-F5344CB8AC3E}">
        <p14:creationId xmlns:p14="http://schemas.microsoft.com/office/powerpoint/2010/main" val="149723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9" y="0"/>
            <a:ext cx="7001731" cy="6858000"/>
          </a:xfrm>
          <a:prstGeom prst="rect">
            <a:avLst/>
          </a:prstGeom>
        </p:spPr>
      </p:pic>
      <p:sp>
        <p:nvSpPr>
          <p:cNvPr id="7" name="Rectangle 6"/>
          <p:cNvSpPr/>
          <p:nvPr/>
        </p:nvSpPr>
        <p:spPr>
          <a:xfrm>
            <a:off x="-348343" y="-101600"/>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99160" y="-257629"/>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79600" y="745540"/>
            <a:ext cx="5432824" cy="461665"/>
          </a:xfrm>
          <a:prstGeom prst="rect">
            <a:avLst/>
          </a:prstGeom>
          <a:solidFill>
            <a:schemeClr val="bg1">
              <a:alpha val="0"/>
            </a:schemeClr>
          </a:solidFill>
        </p:spPr>
        <p:txBody>
          <a:bodyPr wrap="square" rtlCol="0">
            <a:spAutoFit/>
          </a:bodyPr>
          <a:lstStyle/>
          <a:p>
            <a:r>
              <a:rPr lang="en-US" sz="2400" b="1" dirty="0" smtClean="0">
                <a:solidFill>
                  <a:schemeClr val="bg1"/>
                </a:solidFill>
                <a:latin typeface="Eurostile" charset="0"/>
                <a:ea typeface="Eurostile" charset="0"/>
                <a:cs typeface="Eurostile" charset="0"/>
              </a:rPr>
              <a:t>Hubble Deep Field (HDF; 1995)</a:t>
            </a:r>
            <a:endParaRPr lang="en-US" sz="2400" dirty="0">
              <a:solidFill>
                <a:schemeClr val="bg1"/>
              </a:solidFill>
            </a:endParaRPr>
          </a:p>
        </p:txBody>
      </p:sp>
      <p:cxnSp>
        <p:nvCxnSpPr>
          <p:cNvPr id="13" name="Straight Arrow Connector 12"/>
          <p:cNvCxnSpPr/>
          <p:nvPr/>
        </p:nvCxnSpPr>
        <p:spPr>
          <a:xfrm>
            <a:off x="914400" y="0"/>
            <a:ext cx="0" cy="67559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81314" y="6669315"/>
            <a:ext cx="7132360" cy="503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81" y="3053025"/>
            <a:ext cx="5432824" cy="461665"/>
          </a:xfrm>
          <a:prstGeom prst="rect">
            <a:avLst/>
          </a:prstGeom>
          <a:solidFill>
            <a:schemeClr val="bg1">
              <a:alpha val="0"/>
            </a:schemeClr>
          </a:solidFill>
        </p:spPr>
        <p:txBody>
          <a:bodyPr wrap="square" rtlCol="0">
            <a:spAutoFit/>
          </a:bodyPr>
          <a:lstStyle/>
          <a:p>
            <a:r>
              <a:rPr lang="en-US" sz="2400" b="1" smtClean="0">
                <a:solidFill>
                  <a:schemeClr val="bg1"/>
                </a:solidFill>
                <a:latin typeface="Eurostile" charset="0"/>
                <a:ea typeface="Eurostile" charset="0"/>
                <a:cs typeface="Eurostile" charset="0"/>
              </a:rPr>
              <a:t>2.6’</a:t>
            </a:r>
            <a:endParaRPr lang="en-US" sz="2400" dirty="0">
              <a:solidFill>
                <a:schemeClr val="bg1"/>
              </a:solidFill>
            </a:endParaRPr>
          </a:p>
        </p:txBody>
      </p:sp>
      <p:sp>
        <p:nvSpPr>
          <p:cNvPr id="9" name="TextBox 8"/>
          <p:cNvSpPr txBox="1"/>
          <p:nvPr/>
        </p:nvSpPr>
        <p:spPr>
          <a:xfrm>
            <a:off x="4640237" y="6180854"/>
            <a:ext cx="5432824" cy="461665"/>
          </a:xfrm>
          <a:prstGeom prst="rect">
            <a:avLst/>
          </a:prstGeom>
          <a:solidFill>
            <a:schemeClr val="bg1">
              <a:alpha val="0"/>
            </a:schemeClr>
          </a:solidFill>
        </p:spPr>
        <p:txBody>
          <a:bodyPr wrap="square" rtlCol="0">
            <a:spAutoFit/>
          </a:bodyPr>
          <a:lstStyle/>
          <a:p>
            <a:r>
              <a:rPr lang="en-US" sz="2400" b="1" smtClean="0">
                <a:solidFill>
                  <a:schemeClr val="bg1"/>
                </a:solidFill>
                <a:latin typeface="Eurostile" charset="0"/>
                <a:ea typeface="Eurostile" charset="0"/>
                <a:cs typeface="Eurostile" charset="0"/>
              </a:rPr>
              <a:t>2.6’</a:t>
            </a:r>
            <a:endParaRPr lang="en-US" sz="2400" dirty="0">
              <a:solidFill>
                <a:schemeClr val="bg1"/>
              </a:solidFill>
            </a:endParaRPr>
          </a:p>
        </p:txBody>
      </p:sp>
    </p:spTree>
    <p:extLst>
      <p:ext uri="{BB962C8B-B14F-4D97-AF65-F5344CB8AC3E}">
        <p14:creationId xmlns:p14="http://schemas.microsoft.com/office/powerpoint/2010/main" val="10959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60" name="Rectangle 59"/>
          <p:cNvSpPr/>
          <p:nvPr/>
        </p:nvSpPr>
        <p:spPr>
          <a:xfrm>
            <a:off x="6412419" y="249469"/>
            <a:ext cx="1048762" cy="21544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295818" y="524417"/>
            <a:ext cx="1074974" cy="151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Google Shape;74;p13"/>
          <p:cNvSpPr txBox="1">
            <a:spLocks noGrp="1"/>
          </p:cNvSpPr>
          <p:nvPr>
            <p:ph type="sldNum" idx="12"/>
          </p:nvPr>
        </p:nvSpPr>
        <p:spPr>
          <a:xfrm>
            <a:off x="4297650" y="6290552"/>
            <a:ext cx="548700" cy="52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30</a:t>
            </a:fld>
            <a:endParaRPr/>
          </a:p>
        </p:txBody>
      </p:sp>
      <p:sp>
        <p:nvSpPr>
          <p:cNvPr id="22" name="Rectangle 21"/>
          <p:cNvSpPr/>
          <p:nvPr/>
        </p:nvSpPr>
        <p:spPr>
          <a:xfrm>
            <a:off x="6194002" y="336573"/>
            <a:ext cx="1078528" cy="13242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830662" y="511661"/>
            <a:ext cx="1309658" cy="1425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328987" y="343369"/>
            <a:ext cx="836439" cy="13883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558748" y="391006"/>
            <a:ext cx="755609" cy="9531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p:nvPr/>
        </p:nvCxnSpPr>
        <p:spPr>
          <a:xfrm>
            <a:off x="278296" y="497563"/>
            <a:ext cx="85609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6835" y="3433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9956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98870" y="3299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481595" y="31658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81595"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964320"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64320" y="32790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47045" y="31451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447045" y="32086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929770" y="307479"/>
            <a:ext cx="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54999" y="113331"/>
            <a:ext cx="7992074" cy="246221"/>
          </a:xfrm>
          <a:prstGeom prst="rect">
            <a:avLst/>
          </a:prstGeom>
          <a:noFill/>
          <a:ln>
            <a:noFill/>
          </a:ln>
        </p:spPr>
        <p:txBody>
          <a:bodyPr wrap="square" rtlCol="0">
            <a:spAutoFit/>
          </a:bodyPr>
          <a:lstStyle/>
          <a:p>
            <a:r>
              <a:rPr lang="en-US" sz="1000" dirty="0" smtClean="0">
                <a:solidFill>
                  <a:schemeClr val="tx1"/>
                </a:solidFill>
                <a:latin typeface="Eurostile" charset="0"/>
                <a:ea typeface="Eurostile" charset="0"/>
                <a:cs typeface="Eurostile" charset="0"/>
              </a:rPr>
              <a:t>1500                                     1600                                     1700                                     1800                                     1900                                     2000   </a:t>
            </a:r>
            <a:endParaRPr lang="en-US" sz="1000" dirty="0">
              <a:solidFill>
                <a:schemeClr val="tx1"/>
              </a:solidFill>
              <a:latin typeface="Eurostile" charset="0"/>
              <a:ea typeface="Eurostile" charset="0"/>
              <a:cs typeface="Eurostile" charset="0"/>
            </a:endParaRPr>
          </a:p>
        </p:txBody>
      </p:sp>
      <p:sp>
        <p:nvSpPr>
          <p:cNvPr id="38" name="Rectangle 37"/>
          <p:cNvSpPr/>
          <p:nvPr/>
        </p:nvSpPr>
        <p:spPr>
          <a:xfrm>
            <a:off x="278296" y="421178"/>
            <a:ext cx="990780" cy="763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94592" y="249469"/>
            <a:ext cx="663964" cy="215444"/>
          </a:xfrm>
          <a:prstGeom prst="rect">
            <a:avLst/>
          </a:prstGeom>
          <a:noFill/>
        </p:spPr>
        <p:txBody>
          <a:bodyPr wrap="none" rtlCol="0">
            <a:spAutoFit/>
          </a:bodyPr>
          <a:lstStyle/>
          <a:p>
            <a:r>
              <a:rPr lang="en-US" sz="800" dirty="0" smtClean="0">
                <a:latin typeface="Eurostile" charset="0"/>
                <a:ea typeface="Eurostile" charset="0"/>
                <a:cs typeface="Eurostile" charset="0"/>
              </a:rPr>
              <a:t>Copernicus</a:t>
            </a:r>
            <a:endParaRPr lang="en-US" sz="800" dirty="0">
              <a:latin typeface="Eurostile" charset="0"/>
              <a:ea typeface="Eurostile" charset="0"/>
              <a:cs typeface="Eurostile" charset="0"/>
            </a:endParaRPr>
          </a:p>
        </p:txBody>
      </p:sp>
      <p:sp>
        <p:nvSpPr>
          <p:cNvPr id="40" name="Rectangle 39"/>
          <p:cNvSpPr/>
          <p:nvPr/>
        </p:nvSpPr>
        <p:spPr>
          <a:xfrm>
            <a:off x="1358556" y="417908"/>
            <a:ext cx="1392554" cy="7778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2000416" y="262777"/>
            <a:ext cx="816249" cy="184666"/>
          </a:xfrm>
          <a:prstGeom prst="rect">
            <a:avLst/>
          </a:prstGeom>
          <a:noFill/>
        </p:spPr>
        <p:txBody>
          <a:bodyPr wrap="none" rtlCol="0">
            <a:spAutoFit/>
          </a:bodyPr>
          <a:lstStyle/>
          <a:p>
            <a:r>
              <a:rPr lang="en-US" sz="600" dirty="0" smtClean="0">
                <a:latin typeface="Eurostile" charset="0"/>
                <a:ea typeface="Eurostile" charset="0"/>
                <a:cs typeface="Eurostile" charset="0"/>
              </a:rPr>
              <a:t>Galilei (1564-1642)</a:t>
            </a:r>
            <a:endParaRPr lang="en-US" sz="600" dirty="0">
              <a:latin typeface="Eurostile" charset="0"/>
              <a:ea typeface="Eurostile" charset="0"/>
              <a:cs typeface="Eurostile" charset="0"/>
            </a:endParaRPr>
          </a:p>
        </p:txBody>
      </p:sp>
      <p:sp>
        <p:nvSpPr>
          <p:cNvPr id="42" name="Rectangle 41"/>
          <p:cNvSpPr/>
          <p:nvPr/>
        </p:nvSpPr>
        <p:spPr>
          <a:xfrm>
            <a:off x="1302593" y="519261"/>
            <a:ext cx="742775" cy="8179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1213974" y="564746"/>
            <a:ext cx="829073" cy="184666"/>
          </a:xfrm>
          <a:prstGeom prst="rect">
            <a:avLst/>
          </a:prstGeom>
          <a:noFill/>
        </p:spPr>
        <p:txBody>
          <a:bodyPr wrap="none" rtlCol="0">
            <a:spAutoFit/>
          </a:bodyPr>
          <a:lstStyle/>
          <a:p>
            <a:r>
              <a:rPr lang="en-US" sz="600" dirty="0" smtClean="0">
                <a:latin typeface="Eurostile" charset="0"/>
                <a:ea typeface="Eurostile" charset="0"/>
                <a:cs typeface="Eurostile" charset="0"/>
              </a:rPr>
              <a:t>Brahe (1546-1601)</a:t>
            </a:r>
            <a:endParaRPr lang="en-US" sz="600" dirty="0">
              <a:latin typeface="Eurostile" charset="0"/>
              <a:ea typeface="Eurostile" charset="0"/>
              <a:cs typeface="Eurostile" charset="0"/>
            </a:endParaRPr>
          </a:p>
        </p:txBody>
      </p:sp>
      <p:sp>
        <p:nvSpPr>
          <p:cNvPr id="44" name="Rectangle 43"/>
          <p:cNvSpPr/>
          <p:nvPr/>
        </p:nvSpPr>
        <p:spPr>
          <a:xfrm>
            <a:off x="1420719" y="510148"/>
            <a:ext cx="1196149" cy="632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291907" y="523418"/>
            <a:ext cx="391454" cy="184666"/>
          </a:xfrm>
          <a:prstGeom prst="rect">
            <a:avLst/>
          </a:prstGeom>
          <a:noFill/>
        </p:spPr>
        <p:txBody>
          <a:bodyPr wrap="none" rtlCol="0">
            <a:spAutoFit/>
          </a:bodyPr>
          <a:lstStyle/>
          <a:p>
            <a:r>
              <a:rPr lang="en-US" sz="600" smtClean="0">
                <a:latin typeface="Eurostile" charset="0"/>
                <a:ea typeface="Eurostile" charset="0"/>
                <a:cs typeface="Eurostile" charset="0"/>
              </a:rPr>
              <a:t>Kepler</a:t>
            </a:r>
            <a:endParaRPr lang="en-US" sz="600" dirty="0">
              <a:latin typeface="Eurostile" charset="0"/>
              <a:ea typeface="Eurostile" charset="0"/>
              <a:cs typeface="Eurostile" charset="0"/>
            </a:endParaRPr>
          </a:p>
        </p:txBody>
      </p:sp>
      <p:sp>
        <p:nvSpPr>
          <p:cNvPr id="46" name="Rectangle 45"/>
          <p:cNvSpPr/>
          <p:nvPr/>
        </p:nvSpPr>
        <p:spPr>
          <a:xfrm>
            <a:off x="2618830" y="517583"/>
            <a:ext cx="1082935" cy="544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405541" y="515867"/>
            <a:ext cx="431528" cy="184666"/>
          </a:xfrm>
          <a:prstGeom prst="rect">
            <a:avLst/>
          </a:prstGeom>
          <a:noFill/>
        </p:spPr>
        <p:txBody>
          <a:bodyPr wrap="none" rtlCol="0">
            <a:spAutoFit/>
          </a:bodyPr>
          <a:lstStyle/>
          <a:p>
            <a:r>
              <a:rPr lang="en-US" sz="600" smtClean="0">
                <a:latin typeface="Eurostile" charset="0"/>
                <a:ea typeface="Eurostile" charset="0"/>
                <a:cs typeface="Eurostile" charset="0"/>
              </a:rPr>
              <a:t>Newton</a:t>
            </a:r>
            <a:endParaRPr lang="en-US" sz="600" dirty="0">
              <a:latin typeface="Eurostile" charset="0"/>
              <a:ea typeface="Eurostile" charset="0"/>
              <a:cs typeface="Eurostile" charset="0"/>
            </a:endParaRPr>
          </a:p>
        </p:txBody>
      </p:sp>
      <p:sp>
        <p:nvSpPr>
          <p:cNvPr id="48" name="Rectangle 47"/>
          <p:cNvSpPr/>
          <p:nvPr/>
        </p:nvSpPr>
        <p:spPr>
          <a:xfrm>
            <a:off x="3782537" y="435228"/>
            <a:ext cx="128263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698704" y="281443"/>
            <a:ext cx="933269" cy="184666"/>
          </a:xfrm>
          <a:prstGeom prst="rect">
            <a:avLst/>
          </a:prstGeom>
          <a:noFill/>
        </p:spPr>
        <p:txBody>
          <a:bodyPr wrap="none" rtlCol="0">
            <a:spAutoFit/>
          </a:bodyPr>
          <a:lstStyle/>
          <a:p>
            <a:r>
              <a:rPr lang="en-US" sz="600" dirty="0" smtClean="0">
                <a:latin typeface="Eurostile" charset="0"/>
                <a:ea typeface="Eurostile" charset="0"/>
                <a:cs typeface="Eurostile" charset="0"/>
              </a:rPr>
              <a:t>Lagrange (1736-1813)</a:t>
            </a:r>
            <a:endParaRPr lang="en-US" sz="600" dirty="0">
              <a:latin typeface="Eurostile" charset="0"/>
              <a:ea typeface="Eurostile" charset="0"/>
              <a:cs typeface="Eurostile" charset="0"/>
            </a:endParaRPr>
          </a:p>
        </p:txBody>
      </p:sp>
      <p:sp>
        <p:nvSpPr>
          <p:cNvPr id="50" name="Rectangle 49"/>
          <p:cNvSpPr/>
          <p:nvPr/>
        </p:nvSpPr>
        <p:spPr>
          <a:xfrm>
            <a:off x="4998238" y="519027"/>
            <a:ext cx="1093334" cy="4571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277414" y="524400"/>
            <a:ext cx="920445" cy="184666"/>
          </a:xfrm>
          <a:prstGeom prst="rect">
            <a:avLst/>
          </a:prstGeom>
          <a:noFill/>
        </p:spPr>
        <p:txBody>
          <a:bodyPr wrap="none" rtlCol="0">
            <a:spAutoFit/>
          </a:bodyPr>
          <a:lstStyle/>
          <a:p>
            <a:r>
              <a:rPr lang="en-US" sz="600" dirty="0" smtClean="0">
                <a:latin typeface="Eurostile" charset="0"/>
                <a:ea typeface="Eurostile" charset="0"/>
                <a:cs typeface="Eurostile" charset="0"/>
              </a:rPr>
              <a:t>Hamilton (1805-1865)</a:t>
            </a:r>
            <a:endParaRPr lang="en-US" sz="600" dirty="0">
              <a:latin typeface="Eurostile" charset="0"/>
              <a:ea typeface="Eurostile" charset="0"/>
              <a:cs typeface="Eurostile" charset="0"/>
            </a:endParaRPr>
          </a:p>
        </p:txBody>
      </p:sp>
      <p:sp>
        <p:nvSpPr>
          <p:cNvPr id="52" name="Rectangle 51"/>
          <p:cNvSpPr/>
          <p:nvPr/>
        </p:nvSpPr>
        <p:spPr>
          <a:xfrm>
            <a:off x="6241547" y="442053"/>
            <a:ext cx="74576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165426" y="291448"/>
            <a:ext cx="898003" cy="184666"/>
          </a:xfrm>
          <a:prstGeom prst="rect">
            <a:avLst/>
          </a:prstGeom>
          <a:noFill/>
        </p:spPr>
        <p:txBody>
          <a:bodyPr wrap="none" rtlCol="0">
            <a:spAutoFit/>
          </a:bodyPr>
          <a:lstStyle/>
          <a:p>
            <a:r>
              <a:rPr lang="en-US" sz="600" dirty="0" err="1" smtClean="0">
                <a:latin typeface="Eurostile" charset="0"/>
                <a:ea typeface="Eurostile" charset="0"/>
                <a:cs typeface="Eurostile" charset="0"/>
              </a:rPr>
              <a:t>Noether</a:t>
            </a:r>
            <a:r>
              <a:rPr lang="en-US" sz="600" dirty="0" smtClean="0">
                <a:latin typeface="Eurostile" charset="0"/>
                <a:ea typeface="Eurostile" charset="0"/>
                <a:cs typeface="Eurostile" charset="0"/>
              </a:rPr>
              <a:t> (1882-1935)</a:t>
            </a:r>
            <a:endParaRPr lang="en-US" sz="600" dirty="0">
              <a:latin typeface="Eurostile" charset="0"/>
              <a:ea typeface="Eurostile" charset="0"/>
              <a:cs typeface="Eurostile" charset="0"/>
            </a:endParaRPr>
          </a:p>
        </p:txBody>
      </p:sp>
      <p:sp>
        <p:nvSpPr>
          <p:cNvPr id="54" name="TextBox 53"/>
          <p:cNvSpPr txBox="1"/>
          <p:nvPr/>
        </p:nvSpPr>
        <p:spPr>
          <a:xfrm>
            <a:off x="5011723" y="255466"/>
            <a:ext cx="383438" cy="184666"/>
          </a:xfrm>
          <a:prstGeom prst="rect">
            <a:avLst/>
          </a:prstGeom>
          <a:noFill/>
        </p:spPr>
        <p:txBody>
          <a:bodyPr wrap="none" rtlCol="0">
            <a:spAutoFit/>
          </a:bodyPr>
          <a:lstStyle/>
          <a:p>
            <a:r>
              <a:rPr lang="en-US" sz="600" dirty="0" smtClean="0">
                <a:latin typeface="Eurostile" charset="0"/>
                <a:ea typeface="Eurostile" charset="0"/>
                <a:cs typeface="Eurostile" charset="0"/>
              </a:rPr>
              <a:t>Young</a:t>
            </a:r>
            <a:endParaRPr lang="en-US" sz="600" dirty="0">
              <a:latin typeface="Eurostile" charset="0"/>
              <a:ea typeface="Eurostile" charset="0"/>
              <a:cs typeface="Eurostile" charset="0"/>
            </a:endParaRPr>
          </a:p>
        </p:txBody>
      </p:sp>
      <p:sp>
        <p:nvSpPr>
          <p:cNvPr id="55" name="TextBox 54"/>
          <p:cNvSpPr txBox="1"/>
          <p:nvPr/>
        </p:nvSpPr>
        <p:spPr>
          <a:xfrm>
            <a:off x="5814421" y="176535"/>
            <a:ext cx="437940" cy="184666"/>
          </a:xfrm>
          <a:prstGeom prst="rect">
            <a:avLst/>
          </a:prstGeom>
          <a:noFill/>
        </p:spPr>
        <p:txBody>
          <a:bodyPr wrap="none" rtlCol="0">
            <a:spAutoFit/>
          </a:bodyPr>
          <a:lstStyle/>
          <a:p>
            <a:r>
              <a:rPr lang="en-US" sz="600" dirty="0" smtClean="0">
                <a:latin typeface="Eurostile" charset="0"/>
                <a:ea typeface="Eurostile" charset="0"/>
                <a:cs typeface="Eurostile" charset="0"/>
              </a:rPr>
              <a:t>Maxwell</a:t>
            </a:r>
            <a:endParaRPr lang="en-US" sz="600" dirty="0">
              <a:latin typeface="Eurostile" charset="0"/>
              <a:ea typeface="Eurostile" charset="0"/>
              <a:cs typeface="Eurostile" charset="0"/>
            </a:endParaRPr>
          </a:p>
        </p:txBody>
      </p:sp>
      <p:sp>
        <p:nvSpPr>
          <p:cNvPr id="56" name="TextBox 55"/>
          <p:cNvSpPr txBox="1"/>
          <p:nvPr/>
        </p:nvSpPr>
        <p:spPr>
          <a:xfrm>
            <a:off x="6820867" y="598106"/>
            <a:ext cx="393056" cy="184666"/>
          </a:xfrm>
          <a:prstGeom prst="rect">
            <a:avLst/>
          </a:prstGeom>
          <a:noFill/>
        </p:spPr>
        <p:txBody>
          <a:bodyPr wrap="none" rtlCol="0">
            <a:spAutoFit/>
          </a:bodyPr>
          <a:lstStyle/>
          <a:p>
            <a:r>
              <a:rPr lang="en-US" sz="600" smtClean="0">
                <a:latin typeface="Eurostile" charset="0"/>
                <a:ea typeface="Eurostile" charset="0"/>
                <a:cs typeface="Eurostile" charset="0"/>
              </a:rPr>
              <a:t>Planck</a:t>
            </a:r>
            <a:endParaRPr lang="en-US" sz="600" dirty="0">
              <a:latin typeface="Eurostile" charset="0"/>
              <a:ea typeface="Eurostile" charset="0"/>
              <a:cs typeface="Eurostile" charset="0"/>
            </a:endParaRPr>
          </a:p>
        </p:txBody>
      </p:sp>
      <p:sp>
        <p:nvSpPr>
          <p:cNvPr id="57" name="TextBox 56"/>
          <p:cNvSpPr txBox="1"/>
          <p:nvPr/>
        </p:nvSpPr>
        <p:spPr>
          <a:xfrm>
            <a:off x="6921861" y="184089"/>
            <a:ext cx="433132" cy="184666"/>
          </a:xfrm>
          <a:prstGeom prst="rect">
            <a:avLst/>
          </a:prstGeom>
          <a:noFill/>
        </p:spPr>
        <p:txBody>
          <a:bodyPr wrap="none" rtlCol="0">
            <a:spAutoFit/>
          </a:bodyPr>
          <a:lstStyle/>
          <a:p>
            <a:r>
              <a:rPr lang="en-US" sz="600" dirty="0" smtClean="0">
                <a:latin typeface="Eurostile" charset="0"/>
                <a:ea typeface="Eurostile" charset="0"/>
                <a:cs typeface="Eurostile" charset="0"/>
              </a:rPr>
              <a:t>Einstein</a:t>
            </a:r>
            <a:endParaRPr lang="en-US" sz="600" dirty="0">
              <a:latin typeface="Eurostile" charset="0"/>
              <a:ea typeface="Eurostile" charset="0"/>
              <a:cs typeface="Eurostile" charset="0"/>
            </a:endParaRPr>
          </a:p>
        </p:txBody>
      </p:sp>
      <p:sp>
        <p:nvSpPr>
          <p:cNvPr id="5" name="Rectangle 4"/>
          <p:cNvSpPr/>
          <p:nvPr/>
        </p:nvSpPr>
        <p:spPr>
          <a:xfrm>
            <a:off x="6091572" y="498168"/>
            <a:ext cx="641694" cy="5970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441455" y="523418"/>
            <a:ext cx="409086" cy="184666"/>
          </a:xfrm>
          <a:prstGeom prst="rect">
            <a:avLst/>
          </a:prstGeom>
          <a:noFill/>
        </p:spPr>
        <p:txBody>
          <a:bodyPr wrap="none" rtlCol="0">
            <a:spAutoFit/>
          </a:bodyPr>
          <a:lstStyle/>
          <a:p>
            <a:r>
              <a:rPr lang="en-US" sz="600" dirty="0" smtClean="0">
                <a:latin typeface="Eurostile" charset="0"/>
                <a:ea typeface="Eurostile" charset="0"/>
                <a:cs typeface="Eurostile" charset="0"/>
              </a:rPr>
              <a:t>Leavitt</a:t>
            </a:r>
            <a:endParaRPr lang="en-US" sz="600" dirty="0">
              <a:latin typeface="Eurostile" charset="0"/>
              <a:ea typeface="Eurostile" charset="0"/>
              <a:cs typeface="Eurostile" charset="0"/>
            </a:endParaRPr>
          </a:p>
        </p:txBody>
      </p:sp>
      <p:sp>
        <p:nvSpPr>
          <p:cNvPr id="61" name="TextBox 60"/>
          <p:cNvSpPr txBox="1"/>
          <p:nvPr/>
        </p:nvSpPr>
        <p:spPr>
          <a:xfrm>
            <a:off x="7053697" y="626792"/>
            <a:ext cx="407484" cy="184666"/>
          </a:xfrm>
          <a:prstGeom prst="rect">
            <a:avLst/>
          </a:prstGeom>
          <a:noFill/>
        </p:spPr>
        <p:txBody>
          <a:bodyPr wrap="none" rtlCol="0">
            <a:spAutoFit/>
          </a:bodyPr>
          <a:lstStyle/>
          <a:p>
            <a:r>
              <a:rPr lang="en-US" sz="600" smtClean="0">
                <a:latin typeface="Eurostile" charset="0"/>
                <a:ea typeface="Eurostile" charset="0"/>
                <a:cs typeface="Eurostile" charset="0"/>
              </a:rPr>
              <a:t>Hubble</a:t>
            </a:r>
            <a:endParaRPr lang="en-US" sz="600" dirty="0">
              <a:latin typeface="Eurostile" charset="0"/>
              <a:ea typeface="Eurostile" charset="0"/>
              <a:cs typeface="Eurostile" charset="0"/>
            </a:endParaRPr>
          </a:p>
        </p:txBody>
      </p:sp>
      <p:sp>
        <p:nvSpPr>
          <p:cNvPr id="62" name="TextBox 61"/>
          <p:cNvSpPr txBox="1"/>
          <p:nvPr/>
        </p:nvSpPr>
        <p:spPr>
          <a:xfrm>
            <a:off x="7077192" y="105949"/>
            <a:ext cx="471604" cy="184666"/>
          </a:xfrm>
          <a:prstGeom prst="rect">
            <a:avLst/>
          </a:prstGeom>
          <a:noFill/>
        </p:spPr>
        <p:txBody>
          <a:bodyPr wrap="none" rtlCol="0">
            <a:spAutoFit/>
          </a:bodyPr>
          <a:lstStyle/>
          <a:p>
            <a:r>
              <a:rPr lang="en-US" sz="600" smtClean="0">
                <a:latin typeface="Eurostile" charset="0"/>
                <a:ea typeface="Eurostile" charset="0"/>
                <a:cs typeface="Eurostile" charset="0"/>
              </a:rPr>
              <a:t>Lemaître</a:t>
            </a:r>
            <a:endParaRPr lang="en-US" sz="600" dirty="0">
              <a:latin typeface="Eurostile" charset="0"/>
              <a:ea typeface="Eurostile" charset="0"/>
              <a:cs typeface="Eurostile"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7547" y="930622"/>
            <a:ext cx="3804872" cy="492312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5336" y="-264222"/>
            <a:ext cx="12650483" cy="7122222"/>
          </a:xfrm>
          <a:prstGeom prst="rect">
            <a:avLst/>
          </a:prstGeom>
        </p:spPr>
      </p:pic>
    </p:spTree>
    <p:extLst>
      <p:ext uri="{BB962C8B-B14F-4D97-AF65-F5344CB8AC3E}">
        <p14:creationId xmlns:p14="http://schemas.microsoft.com/office/powerpoint/2010/main" val="76466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7429" y="0"/>
            <a:ext cx="7001731" cy="6858000"/>
          </a:xfrm>
          <a:prstGeom prst="rect">
            <a:avLst/>
          </a:prstGeom>
        </p:spPr>
      </p:pic>
      <p:sp>
        <p:nvSpPr>
          <p:cNvPr id="7" name="Rectangle 6"/>
          <p:cNvSpPr/>
          <p:nvPr/>
        </p:nvSpPr>
        <p:spPr>
          <a:xfrm>
            <a:off x="-348343" y="-101600"/>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199160" y="-257629"/>
            <a:ext cx="1553029" cy="7373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979600" y="745540"/>
            <a:ext cx="5432824" cy="461665"/>
          </a:xfrm>
          <a:prstGeom prst="rect">
            <a:avLst/>
          </a:prstGeom>
          <a:solidFill>
            <a:schemeClr val="bg1">
              <a:alpha val="0"/>
            </a:schemeClr>
          </a:solidFill>
        </p:spPr>
        <p:txBody>
          <a:bodyPr wrap="square" rtlCol="0">
            <a:spAutoFit/>
          </a:bodyPr>
          <a:lstStyle/>
          <a:p>
            <a:r>
              <a:rPr lang="en-US" sz="2400" b="1" dirty="0" smtClean="0">
                <a:solidFill>
                  <a:schemeClr val="bg1"/>
                </a:solidFill>
                <a:latin typeface="Eurostile" charset="0"/>
                <a:ea typeface="Eurostile" charset="0"/>
                <a:cs typeface="Eurostile" charset="0"/>
              </a:rPr>
              <a:t>Hubble Deep Field (HDF; 1995)</a:t>
            </a:r>
            <a:endParaRPr lang="en-US" sz="2400" dirty="0">
              <a:solidFill>
                <a:schemeClr val="bg1"/>
              </a:solidFill>
            </a:endParaRPr>
          </a:p>
        </p:txBody>
      </p:sp>
      <p:cxnSp>
        <p:nvCxnSpPr>
          <p:cNvPr id="13" name="Straight Arrow Connector 12"/>
          <p:cNvCxnSpPr/>
          <p:nvPr/>
        </p:nvCxnSpPr>
        <p:spPr>
          <a:xfrm>
            <a:off x="914400" y="0"/>
            <a:ext cx="0" cy="67559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081314" y="6669315"/>
            <a:ext cx="7132360" cy="50382"/>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7181" y="3053025"/>
            <a:ext cx="5432824" cy="461665"/>
          </a:xfrm>
          <a:prstGeom prst="rect">
            <a:avLst/>
          </a:prstGeom>
          <a:solidFill>
            <a:schemeClr val="bg1">
              <a:alpha val="0"/>
            </a:schemeClr>
          </a:solidFill>
        </p:spPr>
        <p:txBody>
          <a:bodyPr wrap="square" rtlCol="0">
            <a:spAutoFit/>
          </a:bodyPr>
          <a:lstStyle/>
          <a:p>
            <a:r>
              <a:rPr lang="en-US" sz="2400" b="1" smtClean="0">
                <a:solidFill>
                  <a:schemeClr val="bg1"/>
                </a:solidFill>
                <a:latin typeface="Eurostile" charset="0"/>
                <a:ea typeface="Eurostile" charset="0"/>
                <a:cs typeface="Eurostile" charset="0"/>
              </a:rPr>
              <a:t>2.6’</a:t>
            </a:r>
            <a:endParaRPr lang="en-US" sz="2400" dirty="0">
              <a:solidFill>
                <a:schemeClr val="bg1"/>
              </a:solidFill>
            </a:endParaRPr>
          </a:p>
        </p:txBody>
      </p:sp>
      <p:sp>
        <p:nvSpPr>
          <p:cNvPr id="9" name="TextBox 8"/>
          <p:cNvSpPr txBox="1"/>
          <p:nvPr/>
        </p:nvSpPr>
        <p:spPr>
          <a:xfrm>
            <a:off x="4640237" y="6180854"/>
            <a:ext cx="5432824" cy="461665"/>
          </a:xfrm>
          <a:prstGeom prst="rect">
            <a:avLst/>
          </a:prstGeom>
          <a:solidFill>
            <a:schemeClr val="bg1">
              <a:alpha val="0"/>
            </a:schemeClr>
          </a:solidFill>
        </p:spPr>
        <p:txBody>
          <a:bodyPr wrap="square" rtlCol="0">
            <a:spAutoFit/>
          </a:bodyPr>
          <a:lstStyle/>
          <a:p>
            <a:r>
              <a:rPr lang="en-US" sz="2400" b="1" smtClean="0">
                <a:solidFill>
                  <a:schemeClr val="bg1"/>
                </a:solidFill>
                <a:latin typeface="Eurostile" charset="0"/>
                <a:ea typeface="Eurostile" charset="0"/>
                <a:cs typeface="Eurostile" charset="0"/>
              </a:rPr>
              <a:t>2.6’</a:t>
            </a:r>
            <a:endParaRPr lang="en-US" sz="2400" dirty="0">
              <a:solidFill>
                <a:schemeClr val="bg1"/>
              </a:solidFill>
            </a:endParaRPr>
          </a:p>
        </p:txBody>
      </p:sp>
      <p:sp>
        <p:nvSpPr>
          <p:cNvPr id="10" name="TextBox 9"/>
          <p:cNvSpPr txBox="1"/>
          <p:nvPr/>
        </p:nvSpPr>
        <p:spPr>
          <a:xfrm>
            <a:off x="5607425" y="1121515"/>
            <a:ext cx="5432824" cy="400110"/>
          </a:xfrm>
          <a:prstGeom prst="rect">
            <a:avLst/>
          </a:prstGeom>
          <a:solidFill>
            <a:schemeClr val="bg1">
              <a:alpha val="0"/>
            </a:schemeClr>
          </a:solidFill>
        </p:spPr>
        <p:txBody>
          <a:bodyPr wrap="square" rtlCol="0">
            <a:spAutoFit/>
          </a:bodyPr>
          <a:lstStyle/>
          <a:p>
            <a:r>
              <a:rPr lang="en-US" sz="2000" dirty="0" smtClean="0">
                <a:solidFill>
                  <a:schemeClr val="bg1"/>
                </a:solidFill>
                <a:latin typeface="Eurostile" charset="0"/>
                <a:ea typeface="Eurostile" charset="0"/>
                <a:cs typeface="Eurostile" charset="0"/>
              </a:rPr>
              <a:t>(1/24,000,000 of the sky)</a:t>
            </a:r>
            <a:endParaRPr lang="en-US" sz="2000" dirty="0">
              <a:solidFill>
                <a:schemeClr val="bg1"/>
              </a:solidFill>
            </a:endParaRPr>
          </a:p>
        </p:txBody>
      </p:sp>
    </p:spTree>
    <p:extLst>
      <p:ext uri="{BB962C8B-B14F-4D97-AF65-F5344CB8AC3E}">
        <p14:creationId xmlns:p14="http://schemas.microsoft.com/office/powerpoint/2010/main" val="75471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4"/>
          <p:cNvSpPr txBox="1">
            <a:spLocks noGrp="1"/>
          </p:cNvSpPr>
          <p:nvPr>
            <p:ph type="ctrTitle"/>
          </p:nvPr>
        </p:nvSpPr>
        <p:spPr>
          <a:xfrm>
            <a:off x="533400" y="4875175"/>
            <a:ext cx="5708400" cy="77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solidFill>
                  <a:srgbClr val="111111"/>
                </a:solidFill>
              </a:rPr>
              <a:t> </a:t>
            </a:r>
            <a:r>
              <a:rPr lang="en-US" b="1" dirty="0">
                <a:solidFill>
                  <a:srgbClr val="111111"/>
                </a:solidFill>
              </a:rPr>
              <a:t>1</a:t>
            </a:r>
            <a:r>
              <a:rPr lang="en" b="1" dirty="0" smtClean="0">
                <a:solidFill>
                  <a:srgbClr val="111111"/>
                </a:solidFill>
              </a:rPr>
              <a:t>. </a:t>
            </a:r>
            <a:r>
              <a:rPr lang="en-US" dirty="0" smtClean="0"/>
              <a:t>The Great Debate</a:t>
            </a:r>
            <a:endParaRPr dirty="0"/>
          </a:p>
        </p:txBody>
      </p:sp>
      <p:sp>
        <p:nvSpPr>
          <p:cNvPr id="80" name="Google Shape;80;p14"/>
          <p:cNvSpPr txBox="1">
            <a:spLocks noGrp="1"/>
          </p:cNvSpPr>
          <p:nvPr>
            <p:ph type="subTitle" idx="1"/>
          </p:nvPr>
        </p:nvSpPr>
        <p:spPr>
          <a:xfrm>
            <a:off x="533400" y="5837000"/>
            <a:ext cx="6057000"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&amp; the distance ladder</a:t>
            </a:r>
            <a:endParaRPr dirty="0"/>
          </a:p>
        </p:txBody>
      </p:sp>
      <p:sp>
        <p:nvSpPr>
          <p:cNvPr id="81" name="Google Shape;81;p14"/>
          <p:cNvSpPr txBox="1">
            <a:spLocks noGrp="1"/>
          </p:cNvSpPr>
          <p:nvPr>
            <p:ph type="sldNum" idx="12"/>
          </p:nvPr>
        </p:nvSpPr>
        <p:spPr>
          <a:xfrm>
            <a:off x="533409" y="62905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74155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The Great Debate (1920)</a:t>
            </a: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1" y="2333910"/>
            <a:ext cx="3154735" cy="17745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544" y="2183493"/>
            <a:ext cx="2298700" cy="3530600"/>
          </a:xfrm>
          <a:prstGeom prst="rect">
            <a:avLst/>
          </a:prstGeom>
        </p:spPr>
      </p:pic>
      <p:sp>
        <p:nvSpPr>
          <p:cNvPr id="5" name="TextBox 4"/>
          <p:cNvSpPr txBox="1"/>
          <p:nvPr/>
        </p:nvSpPr>
        <p:spPr>
          <a:xfrm>
            <a:off x="4778611" y="3497250"/>
            <a:ext cx="870751" cy="1200329"/>
          </a:xfrm>
          <a:prstGeom prst="rect">
            <a:avLst/>
          </a:prstGeom>
          <a:noFill/>
        </p:spPr>
        <p:txBody>
          <a:bodyPr wrap="none" rtlCol="0">
            <a:spAutoFit/>
          </a:bodyPr>
          <a:lstStyle/>
          <a:p>
            <a:r>
              <a:rPr lang="en-US" sz="3600" dirty="0" smtClean="0">
                <a:latin typeface="Abadi MT Condensed Extra Bold" charset="0"/>
                <a:ea typeface="Abadi MT Condensed Extra Bold" charset="0"/>
                <a:cs typeface="Abadi MT Condensed Extra Bold" charset="0"/>
              </a:rPr>
              <a:t>V</a:t>
            </a:r>
          </a:p>
          <a:p>
            <a:r>
              <a:rPr lang="en-US" sz="3600" dirty="0" smtClean="0">
                <a:latin typeface="Abadi MT Condensed Extra Bold" charset="0"/>
                <a:ea typeface="Abadi MT Condensed Extra Bold" charset="0"/>
                <a:cs typeface="Abadi MT Condensed Extra Bold" charset="0"/>
              </a:rPr>
              <a:t>    S</a:t>
            </a:r>
            <a:endParaRPr lang="en-US" sz="3600" dirty="0">
              <a:latin typeface="Abadi MT Condensed Extra Bold" charset="0"/>
              <a:ea typeface="Abadi MT Condensed Extra Bold" charset="0"/>
              <a:cs typeface="Abadi MT Condensed Extra Bold" charset="0"/>
            </a:endParaRPr>
          </a:p>
        </p:txBody>
      </p:sp>
      <p:cxnSp>
        <p:nvCxnSpPr>
          <p:cNvPr id="7" name="Straight Connector 6"/>
          <p:cNvCxnSpPr/>
          <p:nvPr/>
        </p:nvCxnSpPr>
        <p:spPr>
          <a:xfrm flipV="1">
            <a:off x="5762544" y="1567543"/>
            <a:ext cx="0" cy="4630057"/>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061244" y="1610179"/>
            <a:ext cx="0" cy="4630057"/>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6286" y="2333910"/>
            <a:ext cx="4284936" cy="9240"/>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79859" y="4108449"/>
            <a:ext cx="4284936" cy="9240"/>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6" name="Google Shape;80;p14"/>
          <p:cNvSpPr txBox="1">
            <a:spLocks/>
          </p:cNvSpPr>
          <p:nvPr/>
        </p:nvSpPr>
        <p:spPr>
          <a:xfrm>
            <a:off x="1835109" y="4116285"/>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Font typeface="Georgia"/>
              <a:buNone/>
            </a:pPr>
            <a:r>
              <a:rPr lang="en-US" sz="1400" i="1" dirty="0" smtClean="0"/>
              <a:t>“Our galaxy is the universe”</a:t>
            </a:r>
            <a:endParaRPr lang="en-US" sz="1400" i="1" dirty="0"/>
          </a:p>
        </p:txBody>
      </p:sp>
      <p:sp>
        <p:nvSpPr>
          <p:cNvPr id="17" name="Google Shape;80;p14"/>
          <p:cNvSpPr txBox="1">
            <a:spLocks/>
          </p:cNvSpPr>
          <p:nvPr/>
        </p:nvSpPr>
        <p:spPr>
          <a:xfrm>
            <a:off x="6658872" y="569529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Font typeface="Georgia"/>
              <a:buNone/>
            </a:pPr>
            <a:r>
              <a:rPr lang="en-US" sz="1400" i="1" dirty="0" smtClean="0"/>
              <a:t>“No.”</a:t>
            </a:r>
            <a:endParaRPr lang="en-US" sz="1400" i="1" dirty="0"/>
          </a:p>
        </p:txBody>
      </p:sp>
      <p:sp>
        <p:nvSpPr>
          <p:cNvPr id="18" name="Google Shape;80;p14"/>
          <p:cNvSpPr txBox="1">
            <a:spLocks/>
          </p:cNvSpPr>
          <p:nvPr/>
        </p:nvSpPr>
        <p:spPr>
          <a:xfrm>
            <a:off x="1537081" y="165735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None/>
            </a:pPr>
            <a:r>
              <a:rPr lang="en-US" sz="1600" b="1" dirty="0">
                <a:solidFill>
                  <a:schemeClr val="bg1">
                    <a:lumMod val="50000"/>
                  </a:schemeClr>
                </a:solidFill>
              </a:rPr>
              <a:t>(1885-1972</a:t>
            </a:r>
            <a:r>
              <a:rPr lang="en-US" sz="1600" b="1" dirty="0" smtClean="0">
                <a:solidFill>
                  <a:schemeClr val="bg1">
                    <a:lumMod val="50000"/>
                  </a:schemeClr>
                </a:solidFill>
              </a:rPr>
              <a:t>)</a:t>
            </a:r>
            <a:r>
              <a:rPr lang="en-US" sz="1600" b="1" dirty="0" smtClean="0"/>
              <a:t/>
            </a:r>
            <a:br>
              <a:rPr lang="en-US" sz="1600" b="1" dirty="0" smtClean="0"/>
            </a:br>
            <a:r>
              <a:rPr lang="en-US" sz="1600" b="1" dirty="0" smtClean="0"/>
              <a:t>Harlow Shapley</a:t>
            </a:r>
            <a:endParaRPr lang="en-US" sz="1600" b="1" dirty="0"/>
          </a:p>
        </p:txBody>
      </p:sp>
      <p:sp>
        <p:nvSpPr>
          <p:cNvPr id="19" name="Google Shape;80;p14"/>
          <p:cNvSpPr txBox="1">
            <a:spLocks/>
          </p:cNvSpPr>
          <p:nvPr/>
        </p:nvSpPr>
        <p:spPr>
          <a:xfrm>
            <a:off x="6182094" y="154557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None/>
            </a:pPr>
            <a:r>
              <a:rPr lang="en-US" sz="1600" b="1" dirty="0">
                <a:solidFill>
                  <a:schemeClr val="bg1">
                    <a:lumMod val="50000"/>
                  </a:schemeClr>
                </a:solidFill>
              </a:rPr>
              <a:t>(1872-1942</a:t>
            </a:r>
            <a:r>
              <a:rPr lang="en-US" sz="1600" b="1" dirty="0" smtClean="0">
                <a:solidFill>
                  <a:schemeClr val="bg1">
                    <a:lumMod val="50000"/>
                  </a:schemeClr>
                </a:solidFill>
              </a:rPr>
              <a:t>)</a:t>
            </a:r>
          </a:p>
          <a:p>
            <a:pPr marL="0" indent="0">
              <a:spcBef>
                <a:spcPts val="0"/>
              </a:spcBef>
              <a:buFont typeface="Georgia"/>
              <a:buNone/>
            </a:pPr>
            <a:r>
              <a:rPr lang="en-US" sz="1600" b="1" dirty="0" smtClean="0"/>
              <a:t>Heber Curtis</a:t>
            </a:r>
            <a:endParaRPr lang="en-US" sz="1600" b="1" dirty="0"/>
          </a:p>
        </p:txBody>
      </p:sp>
      <p:cxnSp>
        <p:nvCxnSpPr>
          <p:cNvPr id="14" name="Straight Connector 13"/>
          <p:cNvCxnSpPr/>
          <p:nvPr/>
        </p:nvCxnSpPr>
        <p:spPr>
          <a:xfrm flipH="1">
            <a:off x="5049544" y="3882571"/>
            <a:ext cx="356246" cy="3913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71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The Great Debate (1920)</a:t>
            </a: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7081" y="2333910"/>
            <a:ext cx="3154735" cy="17745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544" y="2183493"/>
            <a:ext cx="2298700" cy="3530600"/>
          </a:xfrm>
          <a:prstGeom prst="rect">
            <a:avLst/>
          </a:prstGeom>
        </p:spPr>
      </p:pic>
      <p:sp>
        <p:nvSpPr>
          <p:cNvPr id="5" name="TextBox 4"/>
          <p:cNvSpPr txBox="1"/>
          <p:nvPr/>
        </p:nvSpPr>
        <p:spPr>
          <a:xfrm>
            <a:off x="4778611" y="3497250"/>
            <a:ext cx="870751" cy="1200329"/>
          </a:xfrm>
          <a:prstGeom prst="rect">
            <a:avLst/>
          </a:prstGeom>
          <a:noFill/>
        </p:spPr>
        <p:txBody>
          <a:bodyPr wrap="none" rtlCol="0">
            <a:spAutoFit/>
          </a:bodyPr>
          <a:lstStyle/>
          <a:p>
            <a:r>
              <a:rPr lang="en-US" sz="3600" dirty="0" smtClean="0">
                <a:latin typeface="Abadi MT Condensed Extra Bold" charset="0"/>
                <a:ea typeface="Abadi MT Condensed Extra Bold" charset="0"/>
                <a:cs typeface="Abadi MT Condensed Extra Bold" charset="0"/>
              </a:rPr>
              <a:t>V</a:t>
            </a:r>
          </a:p>
          <a:p>
            <a:r>
              <a:rPr lang="en-US" sz="3600" dirty="0" smtClean="0">
                <a:latin typeface="Abadi MT Condensed Extra Bold" charset="0"/>
                <a:ea typeface="Abadi MT Condensed Extra Bold" charset="0"/>
                <a:cs typeface="Abadi MT Condensed Extra Bold" charset="0"/>
              </a:rPr>
              <a:t>    S</a:t>
            </a:r>
            <a:endParaRPr lang="en-US" sz="3600" dirty="0">
              <a:latin typeface="Abadi MT Condensed Extra Bold" charset="0"/>
              <a:ea typeface="Abadi MT Condensed Extra Bold" charset="0"/>
              <a:cs typeface="Abadi MT Condensed Extra Bold" charset="0"/>
            </a:endParaRPr>
          </a:p>
        </p:txBody>
      </p:sp>
      <p:cxnSp>
        <p:nvCxnSpPr>
          <p:cNvPr id="7" name="Straight Connector 6"/>
          <p:cNvCxnSpPr/>
          <p:nvPr/>
        </p:nvCxnSpPr>
        <p:spPr>
          <a:xfrm flipV="1">
            <a:off x="5762544" y="1567543"/>
            <a:ext cx="0" cy="4630057"/>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061244" y="1610179"/>
            <a:ext cx="0" cy="4630057"/>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06286" y="2333910"/>
            <a:ext cx="4284936" cy="9240"/>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279859" y="4108449"/>
            <a:ext cx="4284936" cy="9240"/>
          </a:xfrm>
          <a:prstGeom prst="line">
            <a:avLst/>
          </a:prstGeom>
          <a:ln w="57150">
            <a:solidFill>
              <a:srgbClr val="FF0000"/>
            </a:solidFill>
            <a:prstDash val="dashDot"/>
          </a:ln>
        </p:spPr>
        <p:style>
          <a:lnRef idx="1">
            <a:schemeClr val="accent1"/>
          </a:lnRef>
          <a:fillRef idx="0">
            <a:schemeClr val="accent1"/>
          </a:fillRef>
          <a:effectRef idx="0">
            <a:schemeClr val="accent1"/>
          </a:effectRef>
          <a:fontRef idx="minor">
            <a:schemeClr val="tx1"/>
          </a:fontRef>
        </p:style>
      </p:cxnSp>
      <p:sp>
        <p:nvSpPr>
          <p:cNvPr id="16" name="Google Shape;80;p14"/>
          <p:cNvSpPr txBox="1">
            <a:spLocks/>
          </p:cNvSpPr>
          <p:nvPr/>
        </p:nvSpPr>
        <p:spPr>
          <a:xfrm>
            <a:off x="1835109" y="4116285"/>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Font typeface="Georgia"/>
              <a:buNone/>
            </a:pPr>
            <a:r>
              <a:rPr lang="en-US" sz="1400" i="1" dirty="0" smtClean="0"/>
              <a:t>“Our galaxy is the universe”</a:t>
            </a:r>
            <a:endParaRPr lang="en-US" sz="1400" i="1" dirty="0"/>
          </a:p>
        </p:txBody>
      </p:sp>
      <p:sp>
        <p:nvSpPr>
          <p:cNvPr id="17" name="Google Shape;80;p14"/>
          <p:cNvSpPr txBox="1">
            <a:spLocks/>
          </p:cNvSpPr>
          <p:nvPr/>
        </p:nvSpPr>
        <p:spPr>
          <a:xfrm>
            <a:off x="6658872" y="569529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Font typeface="Georgia"/>
              <a:buNone/>
            </a:pPr>
            <a:r>
              <a:rPr lang="en-US" sz="1400" i="1" dirty="0" smtClean="0"/>
              <a:t>“No.”</a:t>
            </a:r>
            <a:endParaRPr lang="en-US" sz="1400" i="1" dirty="0"/>
          </a:p>
        </p:txBody>
      </p:sp>
      <p:sp>
        <p:nvSpPr>
          <p:cNvPr id="18" name="Google Shape;80;p14"/>
          <p:cNvSpPr txBox="1">
            <a:spLocks/>
          </p:cNvSpPr>
          <p:nvPr/>
        </p:nvSpPr>
        <p:spPr>
          <a:xfrm>
            <a:off x="1537081" y="165735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None/>
            </a:pPr>
            <a:r>
              <a:rPr lang="en-US" sz="1600" b="1" dirty="0">
                <a:solidFill>
                  <a:schemeClr val="bg1">
                    <a:lumMod val="50000"/>
                  </a:schemeClr>
                </a:solidFill>
              </a:rPr>
              <a:t>(1885-1972</a:t>
            </a:r>
            <a:r>
              <a:rPr lang="en-US" sz="1600" b="1" dirty="0" smtClean="0">
                <a:solidFill>
                  <a:schemeClr val="bg1">
                    <a:lumMod val="50000"/>
                  </a:schemeClr>
                </a:solidFill>
              </a:rPr>
              <a:t>)</a:t>
            </a:r>
            <a:r>
              <a:rPr lang="en-US" sz="1600" b="1" dirty="0" smtClean="0"/>
              <a:t/>
            </a:r>
            <a:br>
              <a:rPr lang="en-US" sz="1600" b="1" dirty="0" smtClean="0"/>
            </a:br>
            <a:r>
              <a:rPr lang="en-US" sz="1600" b="1" dirty="0" smtClean="0"/>
              <a:t>Harlow Shapley</a:t>
            </a:r>
            <a:endParaRPr lang="en-US" sz="1600" b="1" dirty="0"/>
          </a:p>
        </p:txBody>
      </p:sp>
      <p:sp>
        <p:nvSpPr>
          <p:cNvPr id="19" name="Google Shape;80;p14"/>
          <p:cNvSpPr txBox="1">
            <a:spLocks/>
          </p:cNvSpPr>
          <p:nvPr/>
        </p:nvSpPr>
        <p:spPr>
          <a:xfrm>
            <a:off x="6182094" y="1545570"/>
            <a:ext cx="6057000" cy="6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06400" algn="l" rtl="0">
              <a:lnSpc>
                <a:spcPct val="100000"/>
              </a:lnSpc>
              <a:spcBef>
                <a:spcPts val="600"/>
              </a:spcBef>
              <a:spcAft>
                <a:spcPts val="0"/>
              </a:spcAft>
              <a:buClr>
                <a:srgbClr val="999999"/>
              </a:buClr>
              <a:buSzPts val="2800"/>
              <a:buFont typeface="Georgia"/>
              <a:buChar char="□"/>
              <a:defRPr sz="2800" b="0" i="0" u="none" strike="noStrike" cap="none">
                <a:solidFill>
                  <a:srgbClr val="111111"/>
                </a:solidFill>
                <a:latin typeface="Georgia"/>
                <a:ea typeface="Georgia"/>
                <a:cs typeface="Georgia"/>
                <a:sym typeface="Georgia"/>
              </a:defRPr>
            </a:lvl1pPr>
            <a:lvl2pPr marL="914400" marR="0" lvl="1"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2pPr>
            <a:lvl3pPr marL="1371600" marR="0" lvl="2"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3pPr>
            <a:lvl4pPr marL="1828800" marR="0" lvl="3"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4pPr>
            <a:lvl5pPr marL="2286000" marR="0" lvl="4"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5pPr>
            <a:lvl6pPr marL="2743200" marR="0" lvl="5"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6pPr>
            <a:lvl7pPr marL="3200400" marR="0" lvl="6"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7pPr>
            <a:lvl8pPr marL="3657600" marR="0" lvl="7"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8pPr>
            <a:lvl9pPr marL="4114800" marR="0" lvl="8" indent="-368300" algn="l" rtl="0">
              <a:lnSpc>
                <a:spcPct val="100000"/>
              </a:lnSpc>
              <a:spcBef>
                <a:spcPts val="0"/>
              </a:spcBef>
              <a:spcAft>
                <a:spcPts val="0"/>
              </a:spcAft>
              <a:buClr>
                <a:srgbClr val="999999"/>
              </a:buClr>
              <a:buSzPts val="2200"/>
              <a:buFont typeface="Georgia"/>
              <a:buChar char="■"/>
              <a:defRPr sz="2200" b="0" i="0" u="none" strike="noStrike" cap="none">
                <a:solidFill>
                  <a:srgbClr val="111111"/>
                </a:solidFill>
                <a:latin typeface="Georgia"/>
                <a:ea typeface="Georgia"/>
                <a:cs typeface="Georgia"/>
                <a:sym typeface="Georgia"/>
              </a:defRPr>
            </a:lvl9pPr>
          </a:lstStyle>
          <a:p>
            <a:pPr marL="0" indent="0">
              <a:spcBef>
                <a:spcPts val="0"/>
              </a:spcBef>
              <a:buNone/>
            </a:pPr>
            <a:r>
              <a:rPr lang="en-US" sz="1600" b="1" dirty="0">
                <a:solidFill>
                  <a:schemeClr val="bg1">
                    <a:lumMod val="50000"/>
                  </a:schemeClr>
                </a:solidFill>
              </a:rPr>
              <a:t>(1872-1942</a:t>
            </a:r>
            <a:r>
              <a:rPr lang="en-US" sz="1600" b="1" dirty="0" smtClean="0">
                <a:solidFill>
                  <a:schemeClr val="bg1">
                    <a:lumMod val="50000"/>
                  </a:schemeClr>
                </a:solidFill>
              </a:rPr>
              <a:t>)</a:t>
            </a:r>
          </a:p>
          <a:p>
            <a:pPr marL="0" indent="0">
              <a:spcBef>
                <a:spcPts val="0"/>
              </a:spcBef>
              <a:buFont typeface="Georgia"/>
              <a:buNone/>
            </a:pPr>
            <a:r>
              <a:rPr lang="en-US" sz="1600" b="1" dirty="0" smtClean="0"/>
              <a:t>Heber Curtis</a:t>
            </a:r>
            <a:endParaRPr lang="en-US" sz="1600" b="1" dirty="0"/>
          </a:p>
        </p:txBody>
      </p:sp>
      <p:cxnSp>
        <p:nvCxnSpPr>
          <p:cNvPr id="14" name="Straight Connector 13"/>
          <p:cNvCxnSpPr/>
          <p:nvPr/>
        </p:nvCxnSpPr>
        <p:spPr>
          <a:xfrm flipH="1">
            <a:off x="5049544" y="3882571"/>
            <a:ext cx="356246" cy="39139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906"/>
            <a:ext cx="9144000" cy="6858000"/>
          </a:xfrm>
          <a:prstGeom prst="rect">
            <a:avLst/>
          </a:prstGeom>
        </p:spPr>
      </p:pic>
    </p:spTree>
    <p:extLst>
      <p:ext uri="{BB962C8B-B14F-4D97-AF65-F5344CB8AC3E}">
        <p14:creationId xmlns:p14="http://schemas.microsoft.com/office/powerpoint/2010/main" val="70581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spTree>
    <p:extLst>
      <p:ext uri="{BB962C8B-B14F-4D97-AF65-F5344CB8AC3E}">
        <p14:creationId xmlns:p14="http://schemas.microsoft.com/office/powerpoint/2010/main" val="163048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2" name="Google Shape;142;p21"/>
          <p:cNvSpPr txBox="1">
            <a:spLocks noGrp="1"/>
          </p:cNvSpPr>
          <p:nvPr>
            <p:ph type="sldNum" idx="12"/>
          </p:nvPr>
        </p:nvSpPr>
        <p:spPr>
          <a:xfrm>
            <a:off x="533409" y="6061952"/>
            <a:ext cx="548700" cy="52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3642" y="902268"/>
            <a:ext cx="7410272" cy="54221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3642" y="902267"/>
            <a:ext cx="7410272" cy="5422185"/>
          </a:xfrm>
          <a:prstGeom prst="rect">
            <a:avLst/>
          </a:prstGeom>
        </p:spPr>
      </p:pic>
      <p:sp>
        <p:nvSpPr>
          <p:cNvPr id="141" name="Google Shape;141;p21"/>
          <p:cNvSpPr txBox="1">
            <a:spLocks noGrp="1"/>
          </p:cNvSpPr>
          <p:nvPr>
            <p:ph type="title"/>
          </p:nvPr>
        </p:nvSpPr>
        <p:spPr>
          <a:xfrm>
            <a:off x="504825" y="503250"/>
            <a:ext cx="6079200" cy="18399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smtClean="0">
                <a:solidFill>
                  <a:srgbClr val="FFFFFF"/>
                </a:solidFill>
                <a:highlight>
                  <a:srgbClr val="FF0000"/>
                </a:highlight>
              </a:rPr>
              <a:t>How to estimate distances</a:t>
            </a:r>
            <a:r>
              <a:rPr lang="en" sz="4000" dirty="0" smtClean="0">
                <a:solidFill>
                  <a:srgbClr val="FFFFFF"/>
                </a:solidFill>
                <a:highlight>
                  <a:srgbClr val="FF0000"/>
                </a:highlight>
              </a:rPr>
              <a:t>?</a:t>
            </a:r>
            <a:r>
              <a:rPr lang="en-US" sz="4000" dirty="0" smtClean="0">
                <a:solidFill>
                  <a:srgbClr val="FFFFFF"/>
                </a:solidFill>
                <a:highlight>
                  <a:srgbClr val="FF0000"/>
                </a:highlight>
              </a:rPr>
              <a:t/>
            </a:r>
            <a:br>
              <a:rPr lang="en-US" sz="4000" dirty="0" smtClean="0">
                <a:solidFill>
                  <a:srgbClr val="FFFFFF"/>
                </a:solidFill>
                <a:highlight>
                  <a:srgbClr val="FF0000"/>
                </a:highlight>
              </a:rPr>
            </a:br>
            <a:endParaRPr sz="4000" dirty="0">
              <a:solidFill>
                <a:srgbClr val="FFFFFF"/>
              </a:solidFill>
              <a:highlight>
                <a:srgbClr val="FF0000"/>
              </a:highlight>
            </a:endParaRPr>
          </a:p>
          <a:p>
            <a:pPr marL="0" lvl="0" indent="0" algn="l" rtl="0">
              <a:spcBef>
                <a:spcPts val="0"/>
              </a:spcBef>
              <a:spcAft>
                <a:spcPts val="0"/>
              </a:spcAft>
              <a:buNone/>
            </a:pPr>
            <a:endParaRPr i="1" dirty="0">
              <a:solidFill>
                <a:srgbClr val="FFFFFF"/>
              </a:solidFill>
              <a:highlight>
                <a:srgbClr val="FF0000"/>
              </a:highlight>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15900"/>
            <a:ext cx="9144000" cy="6423660"/>
          </a:xfrm>
          <a:prstGeom prst="rect">
            <a:avLst/>
          </a:prstGeom>
        </p:spPr>
      </p:pic>
      <p:sp>
        <p:nvSpPr>
          <p:cNvPr id="7" name="Google Shape;141;p21"/>
          <p:cNvSpPr txBox="1">
            <a:spLocks/>
          </p:cNvSpPr>
          <p:nvPr/>
        </p:nvSpPr>
        <p:spPr>
          <a:xfrm>
            <a:off x="7095745" y="5922902"/>
            <a:ext cx="6079200" cy="803102"/>
          </a:xfrm>
          <a:prstGeom prst="rect">
            <a:avLst/>
          </a:prstGeom>
          <a:noFill/>
          <a:ln w="76200" cap="flat" cmpd="sng">
            <a:noFill/>
            <a:prstDash val="solid"/>
            <a:miter lim="8000"/>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1pPr>
            <a:lvl2pPr marR="0" lvl="1"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2pPr>
            <a:lvl3pPr marR="0" lvl="2"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3pPr>
            <a:lvl4pPr marR="0" lvl="3"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4pPr>
            <a:lvl5pPr marR="0" lvl="4"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5pPr>
            <a:lvl6pPr marR="0" lvl="5"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6pPr>
            <a:lvl7pPr marR="0" lvl="6"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7pPr>
            <a:lvl8pPr marR="0" lvl="7"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8pPr>
            <a:lvl9pPr marR="0" lvl="8" algn="l" rtl="0">
              <a:lnSpc>
                <a:spcPct val="100000"/>
              </a:lnSpc>
              <a:spcBef>
                <a:spcPts val="0"/>
              </a:spcBef>
              <a:spcAft>
                <a:spcPts val="0"/>
              </a:spcAft>
              <a:buClr>
                <a:srgbClr val="999999"/>
              </a:buClr>
              <a:buSzPts val="2400"/>
              <a:buFont typeface="Roboto Slab"/>
              <a:buNone/>
              <a:defRPr sz="2400" b="0" i="0" u="none" strike="noStrike" cap="none">
                <a:solidFill>
                  <a:srgbClr val="999999"/>
                </a:solidFill>
                <a:latin typeface="Roboto Slab"/>
                <a:ea typeface="Roboto Slab"/>
                <a:cs typeface="Roboto Slab"/>
                <a:sym typeface="Roboto Slab"/>
              </a:defRPr>
            </a:lvl9pPr>
          </a:lstStyle>
          <a:p>
            <a:r>
              <a:rPr lang="en-US" sz="4000" smtClean="0">
                <a:solidFill>
                  <a:srgbClr val="FFFFFF"/>
                </a:solidFill>
                <a:highlight>
                  <a:srgbClr val="FF0000"/>
                </a:highlight>
              </a:rPr>
              <a:t>Parallax</a:t>
            </a:r>
            <a:endParaRPr lang="en-US" i="1" dirty="0">
              <a:solidFill>
                <a:srgbClr val="FFFFFF"/>
              </a:solidFill>
              <a:highlight>
                <a:srgbClr val="FF0000"/>
              </a:highlight>
            </a:endParaRPr>
          </a:p>
        </p:txBody>
      </p:sp>
    </p:spTree>
    <p:extLst>
      <p:ext uri="{BB962C8B-B14F-4D97-AF65-F5344CB8AC3E}">
        <p14:creationId xmlns:p14="http://schemas.microsoft.com/office/powerpoint/2010/main" val="87236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Lysand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914</Words>
  <Application>Microsoft Macintosh PowerPoint</Application>
  <PresentationFormat>On-screen Show (4:3)</PresentationFormat>
  <Paragraphs>363</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Abadi MT Condensed Extra Bold</vt:lpstr>
      <vt:lpstr>Eurostile</vt:lpstr>
      <vt:lpstr>Georgia</vt:lpstr>
      <vt:lpstr>Roboto Slab</vt:lpstr>
      <vt:lpstr>Arial</vt:lpstr>
      <vt:lpstr>Lysander template</vt:lpstr>
      <vt:lpstr>PowerPoint Presentation</vt:lpstr>
      <vt:lpstr>PowerPoint Presentation</vt:lpstr>
      <vt:lpstr>PowerPoint Presentation</vt:lpstr>
      <vt:lpstr>PowerPoint Presentation</vt:lpstr>
      <vt:lpstr> 1. The Great Debate</vt:lpstr>
      <vt:lpstr>The Great Debate (1920) </vt:lpstr>
      <vt:lpstr>The Great Debate (1920) </vt:lpstr>
      <vt:lpstr>How to estimate distances? </vt:lpstr>
      <vt:lpstr>How to estimate distances?  </vt:lpstr>
      <vt:lpstr>How to estimate distances?  </vt:lpstr>
      <vt:lpstr>How to estimate distances?  </vt:lpstr>
      <vt:lpstr>How to estimate distances?  </vt:lpstr>
      <vt:lpstr>How to estimate distances?  </vt:lpstr>
      <vt:lpstr>(1868-1921)</vt:lpstr>
      <vt:lpstr>(1868-1921)</vt:lpstr>
      <vt:lpstr>(1889-1953)</vt:lpstr>
      <vt:lpstr>(1889-1953)</vt:lpstr>
      <vt:lpstr>(1889-1953)</vt:lpstr>
      <vt:lpstr>(1889-1953)</vt:lpstr>
      <vt:lpstr> 2. The expansion of the universe</vt:lpstr>
      <vt:lpstr>(1889-1953)</vt:lpstr>
      <vt:lpstr>(1889-1953)</vt:lpstr>
      <vt:lpstr>(1894-1966)</vt:lpstr>
      <vt:lpstr>(1894-1966)</vt:lpstr>
      <vt:lpstr>PowerPoint Presentation</vt:lpstr>
      <vt:lpstr>(1915-2001)</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65</cp:revision>
  <dcterms:modified xsi:type="dcterms:W3CDTF">2019-01-15T07:11:23Z</dcterms:modified>
</cp:coreProperties>
</file>